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70"/>
  </p:notesMasterIdLst>
  <p:handoutMasterIdLst>
    <p:handoutMasterId r:id="rId71"/>
  </p:handoutMasterIdLst>
  <p:sldIdLst>
    <p:sldId id="275" r:id="rId2"/>
    <p:sldId id="763" r:id="rId3"/>
    <p:sldId id="740" r:id="rId4"/>
    <p:sldId id="828" r:id="rId5"/>
    <p:sldId id="742" r:id="rId6"/>
    <p:sldId id="743" r:id="rId7"/>
    <p:sldId id="744" r:id="rId8"/>
    <p:sldId id="745" r:id="rId9"/>
    <p:sldId id="805" r:id="rId10"/>
    <p:sldId id="746" r:id="rId11"/>
    <p:sldId id="747" r:id="rId12"/>
    <p:sldId id="748" r:id="rId13"/>
    <p:sldId id="806" r:id="rId14"/>
    <p:sldId id="749" r:id="rId15"/>
    <p:sldId id="750" r:id="rId16"/>
    <p:sldId id="751" r:id="rId17"/>
    <p:sldId id="752" r:id="rId18"/>
    <p:sldId id="753" r:id="rId19"/>
    <p:sldId id="754" r:id="rId20"/>
    <p:sldId id="755" r:id="rId21"/>
    <p:sldId id="756" r:id="rId22"/>
    <p:sldId id="757" r:id="rId23"/>
    <p:sldId id="758" r:id="rId24"/>
    <p:sldId id="807" r:id="rId25"/>
    <p:sldId id="808" r:id="rId26"/>
    <p:sldId id="809" r:id="rId27"/>
    <p:sldId id="810" r:id="rId28"/>
    <p:sldId id="824" r:id="rId29"/>
    <p:sldId id="823" r:id="rId30"/>
    <p:sldId id="760" r:id="rId31"/>
    <p:sldId id="812" r:id="rId32"/>
    <p:sldId id="766" r:id="rId33"/>
    <p:sldId id="764" r:id="rId34"/>
    <p:sldId id="767" r:id="rId35"/>
    <p:sldId id="829" r:id="rId36"/>
    <p:sldId id="813" r:id="rId37"/>
    <p:sldId id="814" r:id="rId38"/>
    <p:sldId id="815" r:id="rId39"/>
    <p:sldId id="771" r:id="rId40"/>
    <p:sldId id="772" r:id="rId41"/>
    <p:sldId id="774" r:id="rId42"/>
    <p:sldId id="773" r:id="rId43"/>
    <p:sldId id="777" r:id="rId44"/>
    <p:sldId id="778" r:id="rId45"/>
    <p:sldId id="779" r:id="rId46"/>
    <p:sldId id="780" r:id="rId47"/>
    <p:sldId id="781" r:id="rId48"/>
    <p:sldId id="816" r:id="rId49"/>
    <p:sldId id="782" r:id="rId50"/>
    <p:sldId id="784" r:id="rId51"/>
    <p:sldId id="785" r:id="rId52"/>
    <p:sldId id="786" r:id="rId53"/>
    <p:sldId id="787" r:id="rId54"/>
    <p:sldId id="818" r:id="rId55"/>
    <p:sldId id="790" r:id="rId56"/>
    <p:sldId id="819" r:id="rId57"/>
    <p:sldId id="820" r:id="rId58"/>
    <p:sldId id="791" r:id="rId59"/>
    <p:sldId id="793" r:id="rId60"/>
    <p:sldId id="825" r:id="rId61"/>
    <p:sldId id="826" r:id="rId62"/>
    <p:sldId id="827" r:id="rId63"/>
    <p:sldId id="794" r:id="rId64"/>
    <p:sldId id="795" r:id="rId65"/>
    <p:sldId id="796" r:id="rId66"/>
    <p:sldId id="830" r:id="rId67"/>
    <p:sldId id="831" r:id="rId68"/>
    <p:sldId id="732" r:id="rId6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go Kalume" initials="DK" lastIdx="1" clrIdx="0"/>
  <p:cmAuthor id="2" name="Thieblemont, Alexandre" initials="T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000"/>
    <a:srgbClr val="B50130"/>
    <a:srgbClr val="800000"/>
    <a:srgbClr val="CCADAD"/>
    <a:srgbClr val="AC6969"/>
    <a:srgbClr val="8F0000"/>
    <a:srgbClr val="770000"/>
    <a:srgbClr val="FF9B9B"/>
    <a:srgbClr val="FF2F2F"/>
    <a:srgbClr val="AFA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95" autoAdjust="0"/>
    <p:restoredTop sz="95226" autoAdjust="0"/>
  </p:normalViewPr>
  <p:slideViewPr>
    <p:cSldViewPr snapToGrid="0" snapToObjects="1">
      <p:cViewPr varScale="1">
        <p:scale>
          <a:sx n="88" d="100"/>
          <a:sy n="88" d="100"/>
        </p:scale>
        <p:origin x="792" y="64"/>
      </p:cViewPr>
      <p:guideLst>
        <p:guide orient="horz" pos="50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91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98EAD-6581-194E-A57E-DE45FE334E86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902DA-30F8-D741-B13D-E060E5799F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315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2A467-0C5A-AC4A-8ADC-86CE54B10D05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424ED-AD3B-9244-9118-4E653F6AF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90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466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192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551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86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665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554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262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967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217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101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721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268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07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791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851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756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39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426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814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6885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892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544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424ED-AD3B-9244-9118-4E653F6AFB1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978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5158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6144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614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35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769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10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80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172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40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-11314"/>
            <a:ext cx="9144000" cy="5154814"/>
          </a:xfrm>
          <a:prstGeom prst="rect">
            <a:avLst/>
          </a:prstGeom>
          <a:solidFill>
            <a:srgbClr val="B50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LEN text.png"/>
          <p:cNvPicPr>
            <a:picLocks noChangeAspect="1"/>
          </p:cNvPicPr>
          <p:nvPr userDrawn="1"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3" b="25754"/>
          <a:stretch/>
        </p:blipFill>
        <p:spPr>
          <a:xfrm>
            <a:off x="171489" y="2634207"/>
            <a:ext cx="8972511" cy="2279465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43653" y="1199420"/>
            <a:ext cx="8636876" cy="1371600"/>
          </a:xfrm>
          <a:prstGeom prst="rect">
            <a:avLst/>
          </a:prstGeom>
        </p:spPr>
        <p:txBody>
          <a:bodyPr anchor="b"/>
          <a:lstStyle>
            <a:lvl1pPr algn="r">
              <a:defRPr sz="1800" b="0" spc="600" baseline="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" y="4708916"/>
            <a:ext cx="9144000" cy="434584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lennox_emea_vert - blanc.png"/>
          <p:cNvPicPr>
            <a:picLocks noChangeAspect="1"/>
          </p:cNvPicPr>
          <p:nvPr userDrawn="1"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3" y="-16339"/>
            <a:ext cx="524730" cy="7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7799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622574"/>
            <a:ext cx="8407893" cy="4144689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Title 6"/>
          <p:cNvSpPr>
            <a:spLocks noGrp="1"/>
          </p:cNvSpPr>
          <p:nvPr>
            <p:ph type="title" hasCustomPrompt="1"/>
          </p:nvPr>
        </p:nvSpPr>
        <p:spPr>
          <a:xfrm>
            <a:off x="381000" y="-11313"/>
            <a:ext cx="8526772" cy="363380"/>
          </a:xfrm>
          <a:prstGeom prst="rect">
            <a:avLst/>
          </a:prstGeom>
        </p:spPr>
        <p:txBody>
          <a:bodyPr anchor="ctr"/>
          <a:lstStyle>
            <a:lvl1pPr algn="l"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381000" y="352067"/>
            <a:ext cx="8526772" cy="2705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spc="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2260D1E1-D05C-694E-8535-986F84B0D1B8}" type="datetime1">
              <a:rPr lang="fr-FR" smtClean="0"/>
              <a:t>19/11/2021</a:t>
            </a:fld>
            <a:endParaRPr lang="fr-FR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4767263"/>
            <a:ext cx="33528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380999" y="4766310"/>
            <a:ext cx="1378699" cy="2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79D5AC-1C0B-9841-873A-C169B35CF2CF}" type="slidenum">
              <a:rPr lang="fr-FR" smtClean="0"/>
              <a:pPr/>
              <a:t>‹N°›</a:t>
            </a:fld>
            <a:r>
              <a:rPr lang="en-US"/>
              <a:t> |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69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81000" y="-11313"/>
            <a:ext cx="8526772" cy="363380"/>
          </a:xfrm>
          <a:prstGeom prst="rect">
            <a:avLst/>
          </a:prstGeom>
        </p:spPr>
        <p:txBody>
          <a:bodyPr anchor="ctr"/>
          <a:lstStyle>
            <a:lvl1pPr algn="l"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381000" y="352067"/>
            <a:ext cx="8526772" cy="2705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spc="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92EC39F2-7773-9641-957D-47E9D005E398}" type="datetime1">
              <a:rPr lang="fr-FR" smtClean="0"/>
              <a:t>19/11/2021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4767263"/>
            <a:ext cx="33528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fr-FR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380999" y="4766310"/>
            <a:ext cx="1378699" cy="2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79D5AC-1C0B-9841-873A-C169B35CF2CF}" type="slidenum">
              <a:rPr lang="fr-FR" smtClean="0"/>
              <a:pPr/>
              <a:t>‹N°›</a:t>
            </a:fld>
            <a:r>
              <a:rPr lang="en-US"/>
              <a:t> |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3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-11314"/>
            <a:ext cx="9144000" cy="640007"/>
          </a:xfrm>
          <a:prstGeom prst="rect">
            <a:avLst/>
          </a:prstGeom>
          <a:solidFill>
            <a:srgbClr val="B50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" y="352067"/>
            <a:ext cx="9144000" cy="27662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/>
              <a:cs typeface="Arial"/>
            </a:endParaRPr>
          </a:p>
        </p:txBody>
      </p:sp>
      <p:pic>
        <p:nvPicPr>
          <p:cNvPr id="2" name="Image 1" descr="LEN tex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9587"/>
            <a:ext cx="1008112" cy="29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71" r:id="rId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1400" b="1" kern="1200" cap="none" spc="300" baseline="0">
          <a:ln>
            <a:noFill/>
          </a:ln>
          <a:solidFill>
            <a:schemeClr val="bg1"/>
          </a:solidFill>
          <a:effectLst/>
          <a:latin typeface="Arial"/>
          <a:ea typeface="+mj-ea"/>
          <a:cs typeface="Arial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Arial"/>
          <a:ea typeface="+mn-ea"/>
          <a:cs typeface="Arial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Arial"/>
          <a:ea typeface="+mn-ea"/>
          <a:cs typeface="Arial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Arial"/>
          <a:ea typeface="+mn-ea"/>
          <a:cs typeface="Arial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Arial"/>
          <a:ea typeface="+mn-ea"/>
          <a:cs typeface="Arial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Arial"/>
          <a:ea typeface="+mn-ea"/>
          <a:cs typeface="Arial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50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50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pl-PL" sz="1200" b="1"/>
            </a:br>
            <a:br>
              <a:rPr lang="pl-PL" sz="1200" b="1"/>
            </a:br>
            <a:br>
              <a:rPr lang="pl-PL" sz="1200" b="1"/>
            </a:br>
            <a:br>
              <a:rPr lang="pl-PL" sz="1200" b="1"/>
            </a:br>
            <a:r>
              <a:rPr lang="pl-PL" sz="4800" b="1"/>
              <a:t>e-Baltic</a:t>
            </a:r>
            <a:br>
              <a:rPr lang="pl-PL" sz="4000" b="1"/>
            </a:br>
            <a:r>
              <a:rPr lang="pl-PL" b="1"/>
              <a:t>Instrukcja instalacji</a:t>
            </a:r>
          </a:p>
        </p:txBody>
      </p:sp>
    </p:spTree>
    <p:extLst>
      <p:ext uri="{BB962C8B-B14F-4D97-AF65-F5344CB8AC3E}">
        <p14:creationId xmlns:p14="http://schemas.microsoft.com/office/powerpoint/2010/main" val="17295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10</a:t>
            </a:fld>
            <a:r>
              <a:rPr lang="pl-PL"/>
              <a:t> |</a:t>
            </a:r>
          </a:p>
        </p:txBody>
      </p:sp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FC57265F-EE9F-4FD0-883F-21E782624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5" r="15323"/>
          <a:stretch/>
        </p:blipFill>
        <p:spPr>
          <a:xfrm>
            <a:off x="3191478" y="788212"/>
            <a:ext cx="5682664" cy="395242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03201" y="2814862"/>
            <a:ext cx="2988278" cy="1323439"/>
          </a:xfrm>
          <a:prstGeom prst="rect">
            <a:avLst/>
          </a:prstGeom>
          <a:solidFill>
            <a:srgbClr val="B5013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KROK 1:</a:t>
            </a:r>
          </a:p>
          <a:p>
            <a:pPr>
              <a:spcAft>
                <a:spcPts val="600"/>
              </a:spcAft>
            </a:pPr>
            <a:r>
              <a:rPr lang="pl-PL" sz="1400" dirty="0">
                <a:solidFill>
                  <a:schemeClr val="bg1"/>
                </a:solidFill>
              </a:rPr>
              <a:t>Wykręć śruby mocujące osłony przeciwdeszczowe do podstawy dachowej.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/>
                </a:solidFill>
              </a:rPr>
              <a:t>2 śruby na każdym narożniku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1A6539E-11C8-47EE-B64A-95AC838700C8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232335" y="1687026"/>
            <a:chExt cx="4320000" cy="2930694"/>
          </a:xfrm>
        </p:grpSpPr>
        <p:pic>
          <p:nvPicPr>
            <p:cNvPr id="19" name="Imagem 1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A50EE2C3-FF34-4595-A422-51ABA731B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F97C2AE1-C4D0-43BE-98C7-13191B58416B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/>
                <a:t>PRZYPADEK 1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BC3335B-6AC2-4C6A-BFBF-3440ED2315E0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3CF41DB2-D528-4028-90EB-23EDCB5C51F8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6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147587F3-5EEB-4FD2-966A-F6258B590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8" r="19321" b="1974"/>
          <a:stretch/>
        </p:blipFill>
        <p:spPr>
          <a:xfrm>
            <a:off x="3191477" y="788212"/>
            <a:ext cx="5682277" cy="395242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11</a:t>
            </a:fld>
            <a:r>
              <a:rPr lang="pl-PL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1107996"/>
          </a:xfrm>
          <a:prstGeom prst="rect">
            <a:avLst/>
          </a:prstGeom>
          <a:solidFill>
            <a:srgbClr val="B5013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KROK 2:</a:t>
            </a:r>
          </a:p>
          <a:p>
            <a:pPr>
              <a:spcAft>
                <a:spcPts val="600"/>
              </a:spcAft>
            </a:pPr>
            <a:r>
              <a:rPr lang="pl-PL" sz="1400">
                <a:solidFill>
                  <a:schemeClr val="bg1"/>
                </a:solidFill>
              </a:rPr>
              <a:t>Poluzuj śruby czterech mocowań łączących osłony.</a:t>
            </a:r>
          </a:p>
          <a:p>
            <a:pPr>
              <a:spcAft>
                <a:spcPts val="600"/>
              </a:spcAft>
            </a:pPr>
            <a:r>
              <a:rPr lang="pl-PL" sz="1400">
                <a:solidFill>
                  <a:schemeClr val="bg1"/>
                </a:solidFill>
              </a:rPr>
              <a:t>Uważaj, aby ich nie zdjąć.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801DB83-3F85-4D8F-8A8B-66A2BA67B700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232335" y="1687026"/>
            <a:chExt cx="4320000" cy="2930694"/>
          </a:xfrm>
        </p:grpSpPr>
        <p:pic>
          <p:nvPicPr>
            <p:cNvPr id="19" name="Imagem 1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052314A6-C172-44F9-A775-F35DC4F4F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53DE1EE3-6CAF-4D06-AF8B-D08BBC4DA5DA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/>
                <a:t>PRZYPADEK 1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83AB45B5-7D14-4ADE-B600-D85A189A305A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82C89053-7C98-47E5-BB64-8174AA47581E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06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6583957A-4DB3-4175-8791-81D28ADE7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4" r="12965"/>
          <a:stretch/>
        </p:blipFill>
        <p:spPr>
          <a:xfrm>
            <a:off x="3191476" y="788212"/>
            <a:ext cx="5682277" cy="395242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12</a:t>
            </a:fld>
            <a:r>
              <a:rPr lang="pl-PL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1754326"/>
          </a:xfrm>
          <a:prstGeom prst="rect">
            <a:avLst/>
          </a:prstGeom>
          <a:solidFill>
            <a:srgbClr val="B5013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KROK 3: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Poluzuj śruby z osłon, które będą się wyginać, aby dopasować się do kąta dachu.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Wykręć wkręty z osłony, która zmienia położenie zgodnie z kątem dachu.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E9C651D-207B-4C19-B514-99BAE8C7AD27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232335" y="1687026"/>
            <a:chExt cx="4320000" cy="2930694"/>
          </a:xfrm>
        </p:grpSpPr>
        <p:pic>
          <p:nvPicPr>
            <p:cNvPr id="19" name="Imagem 1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FF44705C-F74E-4633-A58B-CC20F35D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DFF1B6F7-D31F-4622-9CC2-C6981CF0653D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/>
                <a:t>PRZYPADEK 1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056F72C1-6887-4A2B-831E-EE0681B64F48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1D5C61BB-C70C-4974-A9C3-1F0F0458850D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13</a:t>
            </a:fld>
            <a:r>
              <a:rPr lang="pl-PL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3399751" y="757191"/>
            <a:ext cx="2344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Regulowana podstawa dachowa umożliwia regulację kąta w obu kierunkach.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35A1866-F14C-4462-83BF-1C4543801388}"/>
              </a:ext>
            </a:extLst>
          </p:cNvPr>
          <p:cNvGrpSpPr/>
          <p:nvPr/>
        </p:nvGrpSpPr>
        <p:grpSpPr>
          <a:xfrm>
            <a:off x="168000" y="1687026"/>
            <a:ext cx="4320000" cy="2930694"/>
            <a:chOff x="232335" y="1687026"/>
            <a:chExt cx="4320000" cy="2930694"/>
          </a:xfrm>
        </p:grpSpPr>
        <p:pic>
          <p:nvPicPr>
            <p:cNvPr id="9" name="Imagem 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4BE690F1-3CAB-497A-8BAC-333204F20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D0846C5-2502-427E-BAB5-218BBAAFEC50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PRZYPADEK 1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C79D4995-3C55-4451-A405-482090A36652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1643F9E0-E8DF-456C-9EA4-D688EB2383A8}"/>
              </a:ext>
            </a:extLst>
          </p:cNvPr>
          <p:cNvSpPr/>
          <p:nvPr/>
        </p:nvSpPr>
        <p:spPr>
          <a:xfrm>
            <a:off x="64988" y="1630473"/>
            <a:ext cx="4504212" cy="3048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28C18F7-ACF2-4041-B3FE-A66F35A4940E}"/>
              </a:ext>
            </a:extLst>
          </p:cNvPr>
          <p:cNvGrpSpPr/>
          <p:nvPr/>
        </p:nvGrpSpPr>
        <p:grpSpPr>
          <a:xfrm>
            <a:off x="4656000" y="1687026"/>
            <a:ext cx="4320000" cy="2930694"/>
            <a:chOff x="4683773" y="1687026"/>
            <a:chExt cx="4320000" cy="2930694"/>
          </a:xfrm>
        </p:grpSpPr>
        <p:pic>
          <p:nvPicPr>
            <p:cNvPr id="20" name="Imagem 19" descr="Diagrama&#10;&#10;Descrição gerada automaticamente">
              <a:extLst>
                <a:ext uri="{FF2B5EF4-FFF2-40B4-BE49-F238E27FC236}">
                  <a16:creationId xmlns:a16="http://schemas.microsoft.com/office/drawing/2014/main" id="{F1EC19B6-E2B6-406C-968B-633F1AAA0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72A59D1-EC6C-4944-A588-992726EFB2C2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PRZYPADEK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586763FA-DF1A-4584-8DFB-8C515B021284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649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14</a:t>
            </a:fld>
            <a:r>
              <a:rPr lang="pl-PL"/>
              <a:t> |</a:t>
            </a:r>
          </a:p>
        </p:txBody>
      </p:sp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FC57265F-EE9F-4FD0-883F-21E782624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5" r="15323"/>
          <a:stretch/>
        </p:blipFill>
        <p:spPr>
          <a:xfrm>
            <a:off x="3191478" y="788212"/>
            <a:ext cx="5682664" cy="3952421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196851" y="2814862"/>
            <a:ext cx="2994628" cy="132343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KROK 1:</a:t>
            </a:r>
          </a:p>
          <a:p>
            <a:pPr>
              <a:spcAft>
                <a:spcPts val="600"/>
              </a:spcAft>
            </a:pPr>
            <a:r>
              <a:rPr lang="pl-PL" sz="1400" dirty="0">
                <a:solidFill>
                  <a:schemeClr val="bg1"/>
                </a:solidFill>
              </a:rPr>
              <a:t>Wykręć śruby mocujące osłony przeciwdeszczowe do podstawy dachowej.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/>
                </a:solidFill>
              </a:rPr>
              <a:t>2 śruby na każdym narożniku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AC4D4E8-A5C3-44A9-ABBA-160F3592B422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4683773" y="1687026"/>
            <a:chExt cx="4320000" cy="2930694"/>
          </a:xfrm>
        </p:grpSpPr>
        <p:pic>
          <p:nvPicPr>
            <p:cNvPr id="20" name="Imagem 19" descr="Diagrama&#10;&#10;Descrição gerada automaticamente">
              <a:extLst>
                <a:ext uri="{FF2B5EF4-FFF2-40B4-BE49-F238E27FC236}">
                  <a16:creationId xmlns:a16="http://schemas.microsoft.com/office/drawing/2014/main" id="{E003BD76-170A-4B62-BA33-A0BEB06F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94917591-4855-46BA-AB8B-03B819A70AE0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/>
                <a:t>PRZYPADEK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A89DF7B7-5943-4104-B398-8AF5E9F37A09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id="{F41DFCCC-F039-4634-ABC2-A9D138A28AAA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26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147587F3-5EEB-4FD2-966A-F6258B590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8" r="19321" b="1974"/>
          <a:stretch/>
        </p:blipFill>
        <p:spPr>
          <a:xfrm>
            <a:off x="3191477" y="788212"/>
            <a:ext cx="5682277" cy="3952421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15</a:t>
            </a:fld>
            <a:r>
              <a:rPr lang="pl-PL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69859" y="2814863"/>
            <a:ext cx="2921620" cy="1107996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KROK 2:</a:t>
            </a:r>
          </a:p>
          <a:p>
            <a:pPr>
              <a:spcAft>
                <a:spcPts val="600"/>
              </a:spcAft>
            </a:pPr>
            <a:r>
              <a:rPr lang="pl-PL" sz="1400" dirty="0">
                <a:solidFill>
                  <a:schemeClr val="bg1"/>
                </a:solidFill>
              </a:rPr>
              <a:t>Poluzuj śruby czterech mocowań łączących osłony.</a:t>
            </a:r>
          </a:p>
          <a:p>
            <a:pPr>
              <a:spcAft>
                <a:spcPts val="600"/>
              </a:spcAft>
            </a:pPr>
            <a:r>
              <a:rPr lang="pl-PL" sz="1400" dirty="0">
                <a:solidFill>
                  <a:schemeClr val="bg1"/>
                </a:solidFill>
              </a:rPr>
              <a:t>Uważaj, aby ich nie zdjąć.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3F7C1A6-3202-4078-A86D-237F7C94FBB2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4683773" y="1687026"/>
            <a:chExt cx="4320000" cy="2930694"/>
          </a:xfrm>
        </p:grpSpPr>
        <p:pic>
          <p:nvPicPr>
            <p:cNvPr id="15" name="Imagem 14" descr="Diagrama&#10;&#10;Descrição gerada automaticamente">
              <a:extLst>
                <a:ext uri="{FF2B5EF4-FFF2-40B4-BE49-F238E27FC236}">
                  <a16:creationId xmlns:a16="http://schemas.microsoft.com/office/drawing/2014/main" id="{576F0D26-688C-44E7-AD77-660D5C076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7E17812D-653F-434E-ADB4-1106528353AA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/>
                <a:t>PRZYPADEK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85D74090-981E-4C0C-A27F-6EFD51171BAB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4BF7A1F7-F30E-40C3-A9C2-B68D144A7597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93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16</a:t>
            </a:fld>
            <a:r>
              <a:rPr lang="pl-PL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1754326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KROK 3: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Poluzuj śruby z osłon, które będą się wyginać, aby dopasować się do kąta dachu.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Wykręć wkręty z osłony, która zmienia położenie zgodnie z kątem dachu.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41D2A829-7072-424E-84CF-D6BA25628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2" r="12342"/>
          <a:stretch/>
        </p:blipFill>
        <p:spPr>
          <a:xfrm>
            <a:off x="3191476" y="788210"/>
            <a:ext cx="5682277" cy="3952421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B100A26-52ED-4138-9651-B5019B3925EB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4683773" y="1687026"/>
            <a:chExt cx="4320000" cy="2930694"/>
          </a:xfrm>
        </p:grpSpPr>
        <p:pic>
          <p:nvPicPr>
            <p:cNvPr id="15" name="Imagem 14" descr="Diagrama&#10;&#10;Descrição gerada automaticamente">
              <a:extLst>
                <a:ext uri="{FF2B5EF4-FFF2-40B4-BE49-F238E27FC236}">
                  <a16:creationId xmlns:a16="http://schemas.microsoft.com/office/drawing/2014/main" id="{8283645C-ED10-47DD-9FF9-514132C9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B0B8D6DD-082F-4936-8DCA-17FF6B03850D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/>
                <a:t>PRZYPADEK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39770758-2C92-4CF2-BE5E-25F2DBF49E4E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0832481A-CA04-4FD7-AFF8-68A8CC6A8DD6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0B540061-50D1-4CC5-919A-61B3A2CC2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4" r="13474"/>
          <a:stretch/>
        </p:blipFill>
        <p:spPr>
          <a:xfrm>
            <a:off x="3191476" y="788210"/>
            <a:ext cx="5682277" cy="3952420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17</a:t>
            </a:fld>
            <a:r>
              <a:rPr lang="pl-PL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738664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>
                <a:solidFill>
                  <a:schemeClr val="bg1"/>
                </a:solidFill>
              </a:rPr>
              <a:t>Pozostałe śruby posłużą jako prowadnice do wyrównania podstawy dachowej.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7B9FBE19-B2FF-46D7-8C65-D4CEAF48F742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4683773" y="1687026"/>
            <a:chExt cx="4320000" cy="2930694"/>
          </a:xfrm>
        </p:grpSpPr>
        <p:pic>
          <p:nvPicPr>
            <p:cNvPr id="15" name="Imagem 14" descr="Diagrama&#10;&#10;Descrição gerada automaticamente">
              <a:extLst>
                <a:ext uri="{FF2B5EF4-FFF2-40B4-BE49-F238E27FC236}">
                  <a16:creationId xmlns:a16="http://schemas.microsoft.com/office/drawing/2014/main" id="{636AF3F4-5817-4DD6-86AC-723CFECAA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F9D8B18A-9845-443B-8820-E4619844FFDF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/>
                <a:t>PRZYPADEK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57FCEF18-D421-4853-8A05-22E17FBD9F87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0A327F75-5B26-4E57-B076-B472CA4D56F6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0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7C243AA4-DF35-4550-BA88-C672F5070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74"/>
          <a:stretch/>
        </p:blipFill>
        <p:spPr>
          <a:xfrm>
            <a:off x="-1" y="2390490"/>
            <a:ext cx="5567571" cy="26622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18</a:t>
            </a:fld>
            <a:r>
              <a:rPr lang="pl-PL"/>
              <a:t> |</a:t>
            </a:r>
          </a:p>
        </p:txBody>
      </p:sp>
      <p:pic>
        <p:nvPicPr>
          <p:cNvPr id="5" name="Imagem 4" descr="Uma imagem contendo lego, brinquedo, cama, mesa&#10;&#10;Descrição gerada automaticamente">
            <a:extLst>
              <a:ext uri="{FF2B5EF4-FFF2-40B4-BE49-F238E27FC236}">
                <a16:creationId xmlns:a16="http://schemas.microsoft.com/office/drawing/2014/main" id="{4E69F2ED-5602-43DC-AE64-793B67358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563" y="882395"/>
            <a:ext cx="3542420" cy="2195929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159119" y="961979"/>
            <a:ext cx="31631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Wyrównaj podstawę dachową w pozycji poziomej, aby skorygować kąt dachu.</a:t>
            </a:r>
          </a:p>
          <a:p>
            <a:pPr algn="ctr">
              <a:spcAft>
                <a:spcPts val="12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W tym celu należy koniecznie użyć poziomicy.</a:t>
            </a:r>
          </a:p>
        </p:txBody>
      </p:sp>
      <p:pic>
        <p:nvPicPr>
          <p:cNvPr id="14" name="Imagem 13" descr="Desenho técnico&#10;&#10;Descrição gerada automaticamente com confiança baixa">
            <a:extLst>
              <a:ext uri="{FF2B5EF4-FFF2-40B4-BE49-F238E27FC236}">
                <a16:creationId xmlns:a16="http://schemas.microsoft.com/office/drawing/2014/main" id="{7038B0FD-FC84-41F9-95B7-CE1AD3434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78" t="13910" r="17120"/>
          <a:stretch/>
        </p:blipFill>
        <p:spPr>
          <a:xfrm>
            <a:off x="7164041" y="882396"/>
            <a:ext cx="1807265" cy="2195928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B9FB22B9-DFD4-4BF5-9472-6748A261A04C}"/>
              </a:ext>
            </a:extLst>
          </p:cNvPr>
          <p:cNvSpPr/>
          <p:nvPr/>
        </p:nvSpPr>
        <p:spPr>
          <a:xfrm>
            <a:off x="4381492" y="2119002"/>
            <a:ext cx="403868" cy="683418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Conector: Angulado 16">
            <a:extLst>
              <a:ext uri="{FF2B5EF4-FFF2-40B4-BE49-F238E27FC236}">
                <a16:creationId xmlns:a16="http://schemas.microsoft.com/office/drawing/2014/main" id="{F97DDAE4-7386-4944-8CA8-401B92217C74}"/>
              </a:ext>
            </a:extLst>
          </p:cNvPr>
          <p:cNvCxnSpPr>
            <a:stCxn id="15" idx="2"/>
            <a:endCxn id="14" idx="2"/>
          </p:cNvCxnSpPr>
          <p:nvPr/>
        </p:nvCxnSpPr>
        <p:spPr>
          <a:xfrm rot="16200000" flipH="1">
            <a:off x="6187598" y="1198248"/>
            <a:ext cx="275904" cy="3484248"/>
          </a:xfrm>
          <a:prstGeom prst="bentConnector3">
            <a:avLst>
              <a:gd name="adj1" fmla="val 182855"/>
            </a:avLst>
          </a:prstGeom>
          <a:noFill/>
          <a:ln w="12700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0" name="Picture 2" descr="Nível Bolha em Alumínio com Base Magnética 30cm - FORTGPRO-FG157 - R$22.9 |  Loja do Mecânico">
            <a:extLst>
              <a:ext uri="{FF2B5EF4-FFF2-40B4-BE49-F238E27FC236}">
                <a16:creationId xmlns:a16="http://schemas.microsoft.com/office/drawing/2014/main" id="{D3D2A99D-5AC1-47E0-8204-537ED4E8C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4211" y="3333228"/>
            <a:ext cx="1162229" cy="2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80F86A06-9486-4169-B6D0-C1906C99CC6D}"/>
              </a:ext>
            </a:extLst>
          </p:cNvPr>
          <p:cNvSpPr/>
          <p:nvPr/>
        </p:nvSpPr>
        <p:spPr>
          <a:xfrm>
            <a:off x="5623560" y="3624216"/>
            <a:ext cx="3347746" cy="978264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>
                <a:solidFill>
                  <a:srgbClr val="FFC000"/>
                </a:solidFill>
              </a:rPr>
              <a:t>Ta operacja może wymagać kilku regulacji, odkręcania i dokręcania śrub aż do osiągnięcia pozycji poziomej.</a:t>
            </a:r>
          </a:p>
        </p:txBody>
      </p:sp>
    </p:spTree>
    <p:extLst>
      <p:ext uri="{BB962C8B-B14F-4D97-AF65-F5344CB8AC3E}">
        <p14:creationId xmlns:p14="http://schemas.microsoft.com/office/powerpoint/2010/main" val="356463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Interface gráfica do usuário, Aplicativo, Word&#10;&#10;Descrição gerada automaticamente">
            <a:extLst>
              <a:ext uri="{FF2B5EF4-FFF2-40B4-BE49-F238E27FC236}">
                <a16:creationId xmlns:a16="http://schemas.microsoft.com/office/drawing/2014/main" id="{1FCA8E63-7E3C-44B0-A9C5-A84BF5199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" r="-1"/>
          <a:stretch/>
        </p:blipFill>
        <p:spPr>
          <a:xfrm>
            <a:off x="2488707" y="2180981"/>
            <a:ext cx="6655293" cy="256429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19</a:t>
            </a:fld>
            <a:r>
              <a:rPr lang="pl-PL"/>
              <a:t> |</a:t>
            </a:r>
          </a:p>
        </p:txBody>
      </p:sp>
      <p:pic>
        <p:nvPicPr>
          <p:cNvPr id="11" name="Imagem 10" descr="Tela de computador com fundo azul&#10;&#10;Descrição gerada automaticamente com confiança média">
            <a:extLst>
              <a:ext uri="{FF2B5EF4-FFF2-40B4-BE49-F238E27FC236}">
                <a16:creationId xmlns:a16="http://schemas.microsoft.com/office/drawing/2014/main" id="{111B061B-0BEE-44F9-A364-E2FB3B25CE6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15447"/>
            <a:ext cx="3148314" cy="389966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3896222" y="1280228"/>
            <a:ext cx="3840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Podczas wyrównywania podstawy dachowej osłony wyginają się, aby dostosować się do kąta nachylenia dachu.</a:t>
            </a:r>
          </a:p>
        </p:txBody>
      </p:sp>
    </p:spTree>
    <p:extLst>
      <p:ext uri="{BB962C8B-B14F-4D97-AF65-F5344CB8AC3E}">
        <p14:creationId xmlns:p14="http://schemas.microsoft.com/office/powerpoint/2010/main" val="387557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pl-PL" sz="1200" b="1" dirty="0"/>
            </a:br>
            <a:br>
              <a:rPr lang="pl-PL" sz="1200" b="1" dirty="0"/>
            </a:br>
            <a:br>
              <a:rPr lang="pl-PL" sz="1200" b="1" dirty="0"/>
            </a:br>
            <a:br>
              <a:rPr lang="pl-PL" sz="1200" b="1" dirty="0"/>
            </a:br>
            <a:r>
              <a:rPr lang="pl-PL" sz="4800" b="1" dirty="0"/>
              <a:t>e-Baltic</a:t>
            </a:r>
            <a:br>
              <a:rPr lang="pl-PL" sz="4000" b="1" dirty="0"/>
            </a:br>
            <a:r>
              <a:rPr lang="pl-PL" b="1" dirty="0"/>
              <a:t>Instalacja podstawy dachowej</a:t>
            </a:r>
          </a:p>
        </p:txBody>
      </p:sp>
    </p:spTree>
    <p:extLst>
      <p:ext uri="{BB962C8B-B14F-4D97-AF65-F5344CB8AC3E}">
        <p14:creationId xmlns:p14="http://schemas.microsoft.com/office/powerpoint/2010/main" val="19238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A0BCF4BD-0E9A-49A2-9DC6-613515F9FC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0869" y="586328"/>
            <a:ext cx="4013964" cy="166888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20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381000" y="1001968"/>
            <a:ext cx="3840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Gdy krzywizna dachu zostanie idealnie wyrównana, zamocuj regulowane kątowniki, dokręcając wszystkie śruby na złączach i osłonach.</a:t>
            </a:r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B9299461-1E0A-4336-ACC7-25FCF9E56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2" r="2136"/>
          <a:stretch/>
        </p:blipFill>
        <p:spPr>
          <a:xfrm>
            <a:off x="1505310" y="2315669"/>
            <a:ext cx="2783950" cy="241567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12" name="Imagem 11" descr="Mapa de cidade&#10;&#10;Descrição gerada automaticamente com confiança média">
            <a:extLst>
              <a:ext uri="{FF2B5EF4-FFF2-40B4-BE49-F238E27FC236}">
                <a16:creationId xmlns:a16="http://schemas.microsoft.com/office/drawing/2014/main" id="{17E09986-27BD-4D60-8DA0-A424DC1F0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741" y="2315668"/>
            <a:ext cx="2783950" cy="241567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0A4ED64-044C-4507-B4FA-988348CA90AB}"/>
              </a:ext>
            </a:extLst>
          </p:cNvPr>
          <p:cNvSpPr/>
          <p:nvPr/>
        </p:nvSpPr>
        <p:spPr>
          <a:xfrm>
            <a:off x="4907272" y="1194288"/>
            <a:ext cx="266708" cy="52959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70BD420-B1B3-41BA-8F50-2899DFA25AA3}"/>
              </a:ext>
            </a:extLst>
          </p:cNvPr>
          <p:cNvSpPr/>
          <p:nvPr/>
        </p:nvSpPr>
        <p:spPr>
          <a:xfrm>
            <a:off x="6918952" y="1293708"/>
            <a:ext cx="266708" cy="63972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43EA6DE-B624-4003-9DC2-25116C822D76}"/>
              </a:ext>
            </a:extLst>
          </p:cNvPr>
          <p:cNvSpPr/>
          <p:nvPr/>
        </p:nvSpPr>
        <p:spPr>
          <a:xfrm>
            <a:off x="7950192" y="1100912"/>
            <a:ext cx="266708" cy="63972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Conector: Angulado 24">
            <a:extLst>
              <a:ext uri="{FF2B5EF4-FFF2-40B4-BE49-F238E27FC236}">
                <a16:creationId xmlns:a16="http://schemas.microsoft.com/office/drawing/2014/main" id="{B13D9D10-F3FF-4C3D-BA6C-E85D3D3AA968}"/>
              </a:ext>
            </a:extLst>
          </p:cNvPr>
          <p:cNvCxnSpPr>
            <a:cxnSpLocks/>
            <a:stCxn id="7" idx="0"/>
            <a:endCxn id="20" idx="2"/>
          </p:cNvCxnSpPr>
          <p:nvPr/>
        </p:nvCxnSpPr>
        <p:spPr>
          <a:xfrm rot="5400000" flipH="1" flipV="1">
            <a:off x="4783675" y="47039"/>
            <a:ext cx="382241" cy="4155021"/>
          </a:xfrm>
          <a:prstGeom prst="bentConnector3">
            <a:avLst>
              <a:gd name="adj1" fmla="val 50000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385A48DD-45D4-46B2-854F-99D9DD3E3977}"/>
              </a:ext>
            </a:extLst>
          </p:cNvPr>
          <p:cNvCxnSpPr>
            <a:cxnSpLocks/>
            <a:stCxn id="12" idx="0"/>
            <a:endCxn id="20" idx="2"/>
          </p:cNvCxnSpPr>
          <p:nvPr/>
        </p:nvCxnSpPr>
        <p:spPr>
          <a:xfrm rot="5400000" flipH="1" flipV="1">
            <a:off x="6458391" y="1721753"/>
            <a:ext cx="382240" cy="805590"/>
          </a:xfrm>
          <a:prstGeom prst="bentConnector3">
            <a:avLst>
              <a:gd name="adj1" fmla="val 50000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61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293EAC80-DA4E-4F95-AD46-2E34EA737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608572"/>
            <a:ext cx="8260080" cy="3434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21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716020"/>
            <a:ext cx="5760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Gdy podstawa jest prawidłowo ustawiona, zabezpiecz zespół za pomocą: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400">
                <a:solidFill>
                  <a:srgbClr val="B50130"/>
                </a:solidFill>
              </a:rPr>
              <a:t>spawania przerywanym ściegiem punktowym (20 do 30 mm co 200 mm)</a:t>
            </a:r>
          </a:p>
        </p:txBody>
      </p: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51830464-DB6B-4D25-BDE7-6D9F2AB39B3A}"/>
              </a:ext>
            </a:extLst>
          </p:cNvPr>
          <p:cNvGrpSpPr/>
          <p:nvPr/>
        </p:nvGrpSpPr>
        <p:grpSpPr>
          <a:xfrm>
            <a:off x="1471051" y="2801850"/>
            <a:ext cx="6289761" cy="1238445"/>
            <a:chOff x="1471051" y="2801850"/>
            <a:chExt cx="6289761" cy="1238445"/>
          </a:xfrm>
        </p:grpSpPr>
        <p:cxnSp>
          <p:nvCxnSpPr>
            <p:cNvPr id="89" name="Conector reto 88">
              <a:extLst>
                <a:ext uri="{FF2B5EF4-FFF2-40B4-BE49-F238E27FC236}">
                  <a16:creationId xmlns:a16="http://schemas.microsoft.com/office/drawing/2014/main" id="{84EC74E5-B435-48EB-B8E2-0F12A8AF35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7333" y="3181137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>
              <a:extLst>
                <a:ext uri="{FF2B5EF4-FFF2-40B4-BE49-F238E27FC236}">
                  <a16:creationId xmlns:a16="http://schemas.microsoft.com/office/drawing/2014/main" id="{91DAF982-769B-4E9A-8E6F-CF36CA9A66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17733" y="3117921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>
              <a:extLst>
                <a:ext uri="{FF2B5EF4-FFF2-40B4-BE49-F238E27FC236}">
                  <a16:creationId xmlns:a16="http://schemas.microsoft.com/office/drawing/2014/main" id="{F3DB8080-24EE-4DF9-86DC-11CEBB8C02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08133" y="3054707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>
              <a:extLst>
                <a:ext uri="{FF2B5EF4-FFF2-40B4-BE49-F238E27FC236}">
                  <a16:creationId xmlns:a16="http://schemas.microsoft.com/office/drawing/2014/main" id="{C8E99627-3D0B-491F-B01A-1905CA797E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8533" y="2991493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>
              <a:extLst>
                <a:ext uri="{FF2B5EF4-FFF2-40B4-BE49-F238E27FC236}">
                  <a16:creationId xmlns:a16="http://schemas.microsoft.com/office/drawing/2014/main" id="{ECB1CF59-6064-4564-9B03-554093E835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8933" y="2928279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>
              <a:extLst>
                <a:ext uri="{FF2B5EF4-FFF2-40B4-BE49-F238E27FC236}">
                  <a16:creationId xmlns:a16="http://schemas.microsoft.com/office/drawing/2014/main" id="{CABAFBBF-FEAD-4412-BD77-CC411D0B14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9333" y="2865065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>
              <a:extLst>
                <a:ext uri="{FF2B5EF4-FFF2-40B4-BE49-F238E27FC236}">
                  <a16:creationId xmlns:a16="http://schemas.microsoft.com/office/drawing/2014/main" id="{ECC3E97E-AD8B-42DF-BCA9-66218EC8D2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69733" y="2801850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>
              <a:extLst>
                <a:ext uri="{FF2B5EF4-FFF2-40B4-BE49-F238E27FC236}">
                  <a16:creationId xmlns:a16="http://schemas.microsoft.com/office/drawing/2014/main" id="{71BC0D98-FB2E-4E29-A683-CB85A36406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1051" y="2991493"/>
              <a:ext cx="15847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>
              <a:extLst>
                <a:ext uri="{FF2B5EF4-FFF2-40B4-BE49-F238E27FC236}">
                  <a16:creationId xmlns:a16="http://schemas.microsoft.com/office/drawing/2014/main" id="{EAD12537-588C-4E5D-A337-179A312277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7891" y="3499161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>
              <a:extLst>
                <a:ext uri="{FF2B5EF4-FFF2-40B4-BE49-F238E27FC236}">
                  <a16:creationId xmlns:a16="http://schemas.microsoft.com/office/drawing/2014/main" id="{0991DB46-64BA-4488-8F8D-A0031225DD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0202" y="3921594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>
              <a:extLst>
                <a:ext uri="{FF2B5EF4-FFF2-40B4-BE49-F238E27FC236}">
                  <a16:creationId xmlns:a16="http://schemas.microsoft.com/office/drawing/2014/main" id="{98469E4F-9471-4ED5-B5C7-4EEC03D2F2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6437" y="3921593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>
              <a:extLst>
                <a:ext uri="{FF2B5EF4-FFF2-40B4-BE49-F238E27FC236}">
                  <a16:creationId xmlns:a16="http://schemas.microsoft.com/office/drawing/2014/main" id="{58A9D85C-7A42-4087-BF2F-364AE63CEC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2232" y="3515164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4D0E1101-762E-490E-89E6-54AE208479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3106" y="3170877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>
              <a:extLst>
                <a:ext uri="{FF2B5EF4-FFF2-40B4-BE49-F238E27FC236}">
                  <a16:creationId xmlns:a16="http://schemas.microsoft.com/office/drawing/2014/main" id="{53F949F7-38AA-475D-9F46-36F30FEB2D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7785" y="3097070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6230E3F0-D991-4F03-991F-5F48D5DD4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2464" y="3023265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AF78E0AB-1617-451A-B345-7B96EEDCEE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7143" y="2949460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05FE7C7C-80F1-4D16-BF30-D4884D2856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6503" y="2801850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>
              <a:extLst>
                <a:ext uri="{FF2B5EF4-FFF2-40B4-BE49-F238E27FC236}">
                  <a16:creationId xmlns:a16="http://schemas.microsoft.com/office/drawing/2014/main" id="{0CE2F6E9-323D-4D99-9E3F-38D418BE0E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1822" y="2875655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to 118">
              <a:extLst>
                <a:ext uri="{FF2B5EF4-FFF2-40B4-BE49-F238E27FC236}">
                  <a16:creationId xmlns:a16="http://schemas.microsoft.com/office/drawing/2014/main" id="{596EDD23-B048-45CE-9980-BF613CD15D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9287" y="3272214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CBA18195-BF2E-446F-BB9B-DA2E1CD266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0812" y="2865065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to 120">
              <a:extLst>
                <a:ext uri="{FF2B5EF4-FFF2-40B4-BE49-F238E27FC236}">
                  <a16:creationId xmlns:a16="http://schemas.microsoft.com/office/drawing/2014/main" id="{A1B8FF95-35C6-4CD2-A65F-10543BBF1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7847" y="3272214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Agrupar 136">
            <a:extLst>
              <a:ext uri="{FF2B5EF4-FFF2-40B4-BE49-F238E27FC236}">
                <a16:creationId xmlns:a16="http://schemas.microsoft.com/office/drawing/2014/main" id="{D8B22E61-0336-4550-95FE-B653D17A5E79}"/>
              </a:ext>
            </a:extLst>
          </p:cNvPr>
          <p:cNvGrpSpPr/>
          <p:nvPr/>
        </p:nvGrpSpPr>
        <p:grpSpPr>
          <a:xfrm>
            <a:off x="6933408" y="1499997"/>
            <a:ext cx="1326246" cy="1402642"/>
            <a:chOff x="6937218" y="1484757"/>
            <a:chExt cx="1326246" cy="1402642"/>
          </a:xfrm>
        </p:grpSpPr>
        <p:cxnSp>
          <p:nvCxnSpPr>
            <p:cNvPr id="125" name="Conector reto 124">
              <a:extLst>
                <a:ext uri="{FF2B5EF4-FFF2-40B4-BE49-F238E27FC236}">
                  <a16:creationId xmlns:a16="http://schemas.microsoft.com/office/drawing/2014/main" id="{B603CB6C-AD16-4BBC-9867-F3D52AD33E53}"/>
                </a:ext>
              </a:extLst>
            </p:cNvPr>
            <p:cNvCxnSpPr/>
            <p:nvPr/>
          </p:nvCxnSpPr>
          <p:spPr>
            <a:xfrm flipV="1">
              <a:off x="7183120" y="1761490"/>
              <a:ext cx="0" cy="1125909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>
              <a:extLst>
                <a:ext uri="{FF2B5EF4-FFF2-40B4-BE49-F238E27FC236}">
                  <a16:creationId xmlns:a16="http://schemas.microsoft.com/office/drawing/2014/main" id="{BFBD2C78-969B-4EA7-8A52-BC68061104DD}"/>
                </a:ext>
              </a:extLst>
            </p:cNvPr>
            <p:cNvCxnSpPr/>
            <p:nvPr/>
          </p:nvCxnSpPr>
          <p:spPr>
            <a:xfrm flipV="1">
              <a:off x="7373620" y="1720106"/>
              <a:ext cx="0" cy="1125909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>
              <a:extLst>
                <a:ext uri="{FF2B5EF4-FFF2-40B4-BE49-F238E27FC236}">
                  <a16:creationId xmlns:a16="http://schemas.microsoft.com/office/drawing/2014/main" id="{B48928FB-8224-44B3-A2B4-31E6502648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0594" y="1608572"/>
              <a:ext cx="664287" cy="144309"/>
            </a:xfrm>
            <a:prstGeom prst="line">
              <a:avLst/>
            </a:prstGeom>
            <a:ln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CaixaDeTexto 128">
              <a:extLst>
                <a:ext uri="{FF2B5EF4-FFF2-40B4-BE49-F238E27FC236}">
                  <a16:creationId xmlns:a16="http://schemas.microsoft.com/office/drawing/2014/main" id="{27FB1CD5-9E2F-42DE-A4D7-0AE1826146C1}"/>
                </a:ext>
              </a:extLst>
            </p:cNvPr>
            <p:cNvSpPr txBox="1"/>
            <p:nvPr/>
          </p:nvSpPr>
          <p:spPr>
            <a:xfrm rot="20838778">
              <a:off x="7249639" y="1484757"/>
              <a:ext cx="1013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00">
                  <a:solidFill>
                    <a:srgbClr val="800000"/>
                  </a:solidFill>
                </a:rPr>
                <a:t>20 to 30mm</a:t>
              </a:r>
            </a:p>
          </p:txBody>
        </p:sp>
        <p:cxnSp>
          <p:nvCxnSpPr>
            <p:cNvPr id="132" name="Conector reto 131">
              <a:extLst>
                <a:ext uri="{FF2B5EF4-FFF2-40B4-BE49-F238E27FC236}">
                  <a16:creationId xmlns:a16="http://schemas.microsoft.com/office/drawing/2014/main" id="{3D51518C-1BCA-40AA-BCDA-C61416152F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218" y="1795780"/>
              <a:ext cx="245902" cy="53420"/>
            </a:xfrm>
            <a:prstGeom prst="line">
              <a:avLst/>
            </a:prstGeom>
            <a:ln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to 134">
              <a:extLst>
                <a:ext uri="{FF2B5EF4-FFF2-40B4-BE49-F238E27FC236}">
                  <a16:creationId xmlns:a16="http://schemas.microsoft.com/office/drawing/2014/main" id="{2E7D3698-E712-4602-AAB5-57CBE256B2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218" y="1704975"/>
              <a:ext cx="663894" cy="144225"/>
            </a:xfrm>
            <a:prstGeom prst="line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Agrupar 137">
            <a:extLst>
              <a:ext uri="{FF2B5EF4-FFF2-40B4-BE49-F238E27FC236}">
                <a16:creationId xmlns:a16="http://schemas.microsoft.com/office/drawing/2014/main" id="{8EC3014D-13A7-4427-9F76-71CE9BA73FD3}"/>
              </a:ext>
            </a:extLst>
          </p:cNvPr>
          <p:cNvGrpSpPr/>
          <p:nvPr/>
        </p:nvGrpSpPr>
        <p:grpSpPr>
          <a:xfrm>
            <a:off x="6392037" y="1264153"/>
            <a:ext cx="1326246" cy="1748922"/>
            <a:chOff x="6937218" y="1484757"/>
            <a:chExt cx="1326246" cy="1748922"/>
          </a:xfrm>
        </p:grpSpPr>
        <p:cxnSp>
          <p:nvCxnSpPr>
            <p:cNvPr id="144" name="Conector reto 143">
              <a:extLst>
                <a:ext uri="{FF2B5EF4-FFF2-40B4-BE49-F238E27FC236}">
                  <a16:creationId xmlns:a16="http://schemas.microsoft.com/office/drawing/2014/main" id="{1E7523AC-5FB2-47AE-B960-25AEF387EC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218" y="1704975"/>
              <a:ext cx="663894" cy="144225"/>
            </a:xfrm>
            <a:prstGeom prst="line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reto 138">
              <a:extLst>
                <a:ext uri="{FF2B5EF4-FFF2-40B4-BE49-F238E27FC236}">
                  <a16:creationId xmlns:a16="http://schemas.microsoft.com/office/drawing/2014/main" id="{1A36B999-E574-4713-BE0A-14E88F0FF6E4}"/>
                </a:ext>
              </a:extLst>
            </p:cNvPr>
            <p:cNvCxnSpPr/>
            <p:nvPr/>
          </p:nvCxnSpPr>
          <p:spPr>
            <a:xfrm flipV="1">
              <a:off x="7204075" y="1757679"/>
              <a:ext cx="0" cy="14760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to 139">
              <a:extLst>
                <a:ext uri="{FF2B5EF4-FFF2-40B4-BE49-F238E27FC236}">
                  <a16:creationId xmlns:a16="http://schemas.microsoft.com/office/drawing/2014/main" id="{063B1B12-B9CA-4908-87C1-63C27719475D}"/>
                </a:ext>
              </a:extLst>
            </p:cNvPr>
            <p:cNvCxnSpPr/>
            <p:nvPr/>
          </p:nvCxnSpPr>
          <p:spPr>
            <a:xfrm flipV="1">
              <a:off x="7373620" y="1720105"/>
              <a:ext cx="0" cy="14760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to 140">
              <a:extLst>
                <a:ext uri="{FF2B5EF4-FFF2-40B4-BE49-F238E27FC236}">
                  <a16:creationId xmlns:a16="http://schemas.microsoft.com/office/drawing/2014/main" id="{B9428E33-A9BC-43B2-9D2E-F7E215F4A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0594" y="1608572"/>
              <a:ext cx="664287" cy="144309"/>
            </a:xfrm>
            <a:prstGeom prst="line">
              <a:avLst/>
            </a:prstGeom>
            <a:ln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CaixaDeTexto 141">
              <a:extLst>
                <a:ext uri="{FF2B5EF4-FFF2-40B4-BE49-F238E27FC236}">
                  <a16:creationId xmlns:a16="http://schemas.microsoft.com/office/drawing/2014/main" id="{8A733644-71FF-4131-935B-32CEF2C12D48}"/>
                </a:ext>
              </a:extLst>
            </p:cNvPr>
            <p:cNvSpPr txBox="1"/>
            <p:nvPr/>
          </p:nvSpPr>
          <p:spPr>
            <a:xfrm rot="20838778">
              <a:off x="7249639" y="1484757"/>
              <a:ext cx="1013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00">
                  <a:solidFill>
                    <a:srgbClr val="800000"/>
                  </a:solidFill>
                </a:rPr>
                <a:t>200mm MAX</a:t>
              </a:r>
            </a:p>
          </p:txBody>
        </p:sp>
        <p:cxnSp>
          <p:nvCxnSpPr>
            <p:cNvPr id="143" name="Conector reto 142">
              <a:extLst>
                <a:ext uri="{FF2B5EF4-FFF2-40B4-BE49-F238E27FC236}">
                  <a16:creationId xmlns:a16="http://schemas.microsoft.com/office/drawing/2014/main" id="{4B8C8A07-FECE-499F-BD82-D614A2A550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218" y="1795780"/>
              <a:ext cx="245902" cy="53420"/>
            </a:xfrm>
            <a:prstGeom prst="line">
              <a:avLst/>
            </a:prstGeom>
            <a:ln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6" name="Imagem 145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7BA5F35B-7AFF-4CE1-9E1C-6300A7F73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73426" b="65253"/>
          <a:stretch/>
        </p:blipFill>
        <p:spPr>
          <a:xfrm>
            <a:off x="441960" y="1608572"/>
            <a:ext cx="2195037" cy="119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293EAC80-DA4E-4F95-AD46-2E34EA737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608572"/>
            <a:ext cx="8260080" cy="3434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22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12471" y="716020"/>
            <a:ext cx="5760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dirty="0">
                <a:solidFill>
                  <a:srgbClr val="C80000"/>
                </a:solidFill>
              </a:rPr>
              <a:t>Gdy podstawa jest prawidłowo ustawiona, zabezpiecz zespół za pomocą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spawania przerywanym ściegiem punktowym (20 do 30 mm co 200 mm)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B50130"/>
                </a:solidFill>
              </a:rPr>
              <a:t>wkrętów samowiercących M6. 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4BDDE5C-78DF-4BF1-9D8B-C119CB2A7325}"/>
              </a:ext>
            </a:extLst>
          </p:cNvPr>
          <p:cNvGrpSpPr/>
          <p:nvPr/>
        </p:nvGrpSpPr>
        <p:grpSpPr>
          <a:xfrm>
            <a:off x="1475994" y="2892345"/>
            <a:ext cx="6283437" cy="1162649"/>
            <a:chOff x="1475994" y="2892345"/>
            <a:chExt cx="6283437" cy="1162649"/>
          </a:xfrm>
        </p:grpSpPr>
        <p:grpSp>
          <p:nvGrpSpPr>
            <p:cNvPr id="87" name="Agrupar 86">
              <a:extLst>
                <a:ext uri="{FF2B5EF4-FFF2-40B4-BE49-F238E27FC236}">
                  <a16:creationId xmlns:a16="http://schemas.microsoft.com/office/drawing/2014/main" id="{14C17317-35B1-4FC6-BDB3-D6B86EB6CFB8}"/>
                </a:ext>
              </a:extLst>
            </p:cNvPr>
            <p:cNvGrpSpPr/>
            <p:nvPr/>
          </p:nvGrpSpPr>
          <p:grpSpPr>
            <a:xfrm>
              <a:off x="1647444" y="2892345"/>
              <a:ext cx="6036945" cy="481183"/>
              <a:chOff x="1647444" y="2892345"/>
              <a:chExt cx="6036945" cy="481183"/>
            </a:xfrm>
          </p:grpSpPr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04DA6A22-262D-4AEA-AB3D-E9624F715BFB}"/>
                  </a:ext>
                </a:extLst>
              </p:cNvPr>
              <p:cNvGrpSpPr/>
              <p:nvPr/>
            </p:nvGrpSpPr>
            <p:grpSpPr>
              <a:xfrm>
                <a:off x="1647444" y="2896362"/>
                <a:ext cx="3835907" cy="440781"/>
                <a:chOff x="1647444" y="2896362"/>
                <a:chExt cx="3835907" cy="440781"/>
              </a:xfrm>
            </p:grpSpPr>
            <p:sp>
              <p:nvSpPr>
                <p:cNvPr id="22" name="Elipse 21">
                  <a:extLst>
                    <a:ext uri="{FF2B5EF4-FFF2-40B4-BE49-F238E27FC236}">
                      <a16:creationId xmlns:a16="http://schemas.microsoft.com/office/drawing/2014/main" id="{950CB94A-3A33-42BE-BB18-0D1FED457122}"/>
                    </a:ext>
                  </a:extLst>
                </p:cNvPr>
                <p:cNvSpPr/>
                <p:nvPr/>
              </p:nvSpPr>
              <p:spPr>
                <a:xfrm>
                  <a:off x="1647444" y="289636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Elipse 23">
                  <a:extLst>
                    <a:ext uri="{FF2B5EF4-FFF2-40B4-BE49-F238E27FC236}">
                      <a16:creationId xmlns:a16="http://schemas.microsoft.com/office/drawing/2014/main" id="{80D030D2-C0CC-4284-968D-7CE0C677C76E}"/>
                    </a:ext>
                  </a:extLst>
                </p:cNvPr>
                <p:cNvSpPr/>
                <p:nvPr/>
              </p:nvSpPr>
              <p:spPr>
                <a:xfrm>
                  <a:off x="1899920" y="292249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Elipse 26">
                  <a:extLst>
                    <a:ext uri="{FF2B5EF4-FFF2-40B4-BE49-F238E27FC236}">
                      <a16:creationId xmlns:a16="http://schemas.microsoft.com/office/drawing/2014/main" id="{7DE7DFD4-1112-40AA-B28A-C7187453AD5A}"/>
                    </a:ext>
                  </a:extLst>
                </p:cNvPr>
                <p:cNvSpPr/>
                <p:nvPr/>
              </p:nvSpPr>
              <p:spPr>
                <a:xfrm>
                  <a:off x="2152396" y="294863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116A56B7-F959-4B7F-8EDF-035EAFAAEB6D}"/>
                    </a:ext>
                  </a:extLst>
                </p:cNvPr>
                <p:cNvSpPr/>
                <p:nvPr/>
              </p:nvSpPr>
              <p:spPr>
                <a:xfrm>
                  <a:off x="2404872" y="297476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6EC310DD-6962-456A-A630-DFC6648371EB}"/>
                    </a:ext>
                  </a:extLst>
                </p:cNvPr>
                <p:cNvSpPr/>
                <p:nvPr/>
              </p:nvSpPr>
              <p:spPr>
                <a:xfrm>
                  <a:off x="2657348" y="300089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0402CB1B-1C8E-45B8-AF03-37B4EBBA74A8}"/>
                    </a:ext>
                  </a:extLst>
                </p:cNvPr>
                <p:cNvSpPr/>
                <p:nvPr/>
              </p:nvSpPr>
              <p:spPr>
                <a:xfrm>
                  <a:off x="2909824" y="302703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Elipse 35">
                  <a:extLst>
                    <a:ext uri="{FF2B5EF4-FFF2-40B4-BE49-F238E27FC236}">
                      <a16:creationId xmlns:a16="http://schemas.microsoft.com/office/drawing/2014/main" id="{68F58083-AF41-4CDB-9EAB-04C54E95A24D}"/>
                    </a:ext>
                  </a:extLst>
                </p:cNvPr>
                <p:cNvSpPr/>
                <p:nvPr/>
              </p:nvSpPr>
              <p:spPr>
                <a:xfrm>
                  <a:off x="3162300" y="305316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Elipse 37">
                  <a:extLst>
                    <a:ext uri="{FF2B5EF4-FFF2-40B4-BE49-F238E27FC236}">
                      <a16:creationId xmlns:a16="http://schemas.microsoft.com/office/drawing/2014/main" id="{7E8074FD-946F-4CFE-8F5A-4BA369CBCED6}"/>
                    </a:ext>
                  </a:extLst>
                </p:cNvPr>
                <p:cNvSpPr/>
                <p:nvPr/>
              </p:nvSpPr>
              <p:spPr>
                <a:xfrm>
                  <a:off x="3414776" y="307930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Elipse 39">
                  <a:extLst>
                    <a:ext uri="{FF2B5EF4-FFF2-40B4-BE49-F238E27FC236}">
                      <a16:creationId xmlns:a16="http://schemas.microsoft.com/office/drawing/2014/main" id="{26425858-349C-4337-83B7-55C87D3E5792}"/>
                    </a:ext>
                  </a:extLst>
                </p:cNvPr>
                <p:cNvSpPr/>
                <p:nvPr/>
              </p:nvSpPr>
              <p:spPr>
                <a:xfrm>
                  <a:off x="3667252" y="310543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Elipse 41">
                  <a:extLst>
                    <a:ext uri="{FF2B5EF4-FFF2-40B4-BE49-F238E27FC236}">
                      <a16:creationId xmlns:a16="http://schemas.microsoft.com/office/drawing/2014/main" id="{8C833FCF-EDDB-44F3-BE06-1FC3AA2CE0B1}"/>
                    </a:ext>
                  </a:extLst>
                </p:cNvPr>
                <p:cNvSpPr/>
                <p:nvPr/>
              </p:nvSpPr>
              <p:spPr>
                <a:xfrm>
                  <a:off x="3919728" y="313156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Elipse 43">
                  <a:extLst>
                    <a:ext uri="{FF2B5EF4-FFF2-40B4-BE49-F238E27FC236}">
                      <a16:creationId xmlns:a16="http://schemas.microsoft.com/office/drawing/2014/main" id="{20DD235A-EF1B-41B7-ADDC-A83F6349B33B}"/>
                    </a:ext>
                  </a:extLst>
                </p:cNvPr>
                <p:cNvSpPr/>
                <p:nvPr/>
              </p:nvSpPr>
              <p:spPr>
                <a:xfrm>
                  <a:off x="4172204" y="315770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Elipse 45">
                  <a:extLst>
                    <a:ext uri="{FF2B5EF4-FFF2-40B4-BE49-F238E27FC236}">
                      <a16:creationId xmlns:a16="http://schemas.microsoft.com/office/drawing/2014/main" id="{801E6911-9C1C-434B-8E9C-B766D2444C14}"/>
                    </a:ext>
                  </a:extLst>
                </p:cNvPr>
                <p:cNvSpPr/>
                <p:nvPr/>
              </p:nvSpPr>
              <p:spPr>
                <a:xfrm>
                  <a:off x="4424680" y="318383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Elipse 47">
                  <a:extLst>
                    <a:ext uri="{FF2B5EF4-FFF2-40B4-BE49-F238E27FC236}">
                      <a16:creationId xmlns:a16="http://schemas.microsoft.com/office/drawing/2014/main" id="{3E015CDE-9FA5-4842-916F-9DFCB76C55C8}"/>
                    </a:ext>
                  </a:extLst>
                </p:cNvPr>
                <p:cNvSpPr/>
                <p:nvPr/>
              </p:nvSpPr>
              <p:spPr>
                <a:xfrm>
                  <a:off x="4677156" y="320997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Elipse 49">
                  <a:extLst>
                    <a:ext uri="{FF2B5EF4-FFF2-40B4-BE49-F238E27FC236}">
                      <a16:creationId xmlns:a16="http://schemas.microsoft.com/office/drawing/2014/main" id="{D81F9E96-368F-4BC6-8126-6906F2D2ABC9}"/>
                    </a:ext>
                  </a:extLst>
                </p:cNvPr>
                <p:cNvSpPr/>
                <p:nvPr/>
              </p:nvSpPr>
              <p:spPr>
                <a:xfrm>
                  <a:off x="4929632" y="323610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Elipse 52">
                  <a:extLst>
                    <a:ext uri="{FF2B5EF4-FFF2-40B4-BE49-F238E27FC236}">
                      <a16:creationId xmlns:a16="http://schemas.microsoft.com/office/drawing/2014/main" id="{7D7D3D7F-9777-4C99-8AFE-B0680547CEC2}"/>
                    </a:ext>
                  </a:extLst>
                </p:cNvPr>
                <p:cNvSpPr/>
                <p:nvPr/>
              </p:nvSpPr>
              <p:spPr>
                <a:xfrm>
                  <a:off x="5182108" y="326223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Elipse 55">
                  <a:extLst>
                    <a:ext uri="{FF2B5EF4-FFF2-40B4-BE49-F238E27FC236}">
                      <a16:creationId xmlns:a16="http://schemas.microsoft.com/office/drawing/2014/main" id="{9A17A324-B875-46F1-BA69-B69990212B94}"/>
                    </a:ext>
                  </a:extLst>
                </p:cNvPr>
                <p:cNvSpPr/>
                <p:nvPr/>
              </p:nvSpPr>
              <p:spPr>
                <a:xfrm>
                  <a:off x="5434583" y="3288375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7" name="Agrupar 56">
                <a:extLst>
                  <a:ext uri="{FF2B5EF4-FFF2-40B4-BE49-F238E27FC236}">
                    <a16:creationId xmlns:a16="http://schemas.microsoft.com/office/drawing/2014/main" id="{3F94287B-5CC9-4EA9-B9B1-AB0F4EBFB627}"/>
                  </a:ext>
                </a:extLst>
              </p:cNvPr>
              <p:cNvGrpSpPr/>
              <p:nvPr/>
            </p:nvGrpSpPr>
            <p:grpSpPr>
              <a:xfrm>
                <a:off x="1647444" y="3115688"/>
                <a:ext cx="2068576" cy="257840"/>
                <a:chOff x="1647444" y="2896362"/>
                <a:chExt cx="2068576" cy="257840"/>
              </a:xfrm>
            </p:grpSpPr>
            <p:sp>
              <p:nvSpPr>
                <p:cNvPr id="58" name="Elipse 57">
                  <a:extLst>
                    <a:ext uri="{FF2B5EF4-FFF2-40B4-BE49-F238E27FC236}">
                      <a16:creationId xmlns:a16="http://schemas.microsoft.com/office/drawing/2014/main" id="{6F09EF5D-B375-42EF-BC9E-A414A263FE71}"/>
                    </a:ext>
                  </a:extLst>
                </p:cNvPr>
                <p:cNvSpPr/>
                <p:nvPr/>
              </p:nvSpPr>
              <p:spPr>
                <a:xfrm>
                  <a:off x="1647444" y="289636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Elipse 58">
                  <a:extLst>
                    <a:ext uri="{FF2B5EF4-FFF2-40B4-BE49-F238E27FC236}">
                      <a16:creationId xmlns:a16="http://schemas.microsoft.com/office/drawing/2014/main" id="{74FA28C0-5CB2-45A2-A1AF-65C838F599C7}"/>
                    </a:ext>
                  </a:extLst>
                </p:cNvPr>
                <p:cNvSpPr/>
                <p:nvPr/>
              </p:nvSpPr>
              <p:spPr>
                <a:xfrm>
                  <a:off x="1899920" y="292249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Elipse 59">
                  <a:extLst>
                    <a:ext uri="{FF2B5EF4-FFF2-40B4-BE49-F238E27FC236}">
                      <a16:creationId xmlns:a16="http://schemas.microsoft.com/office/drawing/2014/main" id="{1D31F2A1-8BF2-4626-8118-948455642E6C}"/>
                    </a:ext>
                  </a:extLst>
                </p:cNvPr>
                <p:cNvSpPr/>
                <p:nvPr/>
              </p:nvSpPr>
              <p:spPr>
                <a:xfrm>
                  <a:off x="2152396" y="294863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Elipse 60">
                  <a:extLst>
                    <a:ext uri="{FF2B5EF4-FFF2-40B4-BE49-F238E27FC236}">
                      <a16:creationId xmlns:a16="http://schemas.microsoft.com/office/drawing/2014/main" id="{2A2B78F9-95A3-4CAF-82D9-33A0D5FE9170}"/>
                    </a:ext>
                  </a:extLst>
                </p:cNvPr>
                <p:cNvSpPr/>
                <p:nvPr/>
              </p:nvSpPr>
              <p:spPr>
                <a:xfrm>
                  <a:off x="2404872" y="297476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Elipse 61">
                  <a:extLst>
                    <a:ext uri="{FF2B5EF4-FFF2-40B4-BE49-F238E27FC236}">
                      <a16:creationId xmlns:a16="http://schemas.microsoft.com/office/drawing/2014/main" id="{F52FF7DB-DA6B-4848-B6CE-97265059E824}"/>
                    </a:ext>
                  </a:extLst>
                </p:cNvPr>
                <p:cNvSpPr/>
                <p:nvPr/>
              </p:nvSpPr>
              <p:spPr>
                <a:xfrm>
                  <a:off x="2657348" y="300089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Elipse 62">
                  <a:extLst>
                    <a:ext uri="{FF2B5EF4-FFF2-40B4-BE49-F238E27FC236}">
                      <a16:creationId xmlns:a16="http://schemas.microsoft.com/office/drawing/2014/main" id="{C944A91E-053C-4E96-A49B-1B49CD4AB7D6}"/>
                    </a:ext>
                  </a:extLst>
                </p:cNvPr>
                <p:cNvSpPr/>
                <p:nvPr/>
              </p:nvSpPr>
              <p:spPr>
                <a:xfrm>
                  <a:off x="2909824" y="302703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Elipse 63">
                  <a:extLst>
                    <a:ext uri="{FF2B5EF4-FFF2-40B4-BE49-F238E27FC236}">
                      <a16:creationId xmlns:a16="http://schemas.microsoft.com/office/drawing/2014/main" id="{9174204C-B221-463B-9AF0-7AB454010C23}"/>
                    </a:ext>
                  </a:extLst>
                </p:cNvPr>
                <p:cNvSpPr/>
                <p:nvPr/>
              </p:nvSpPr>
              <p:spPr>
                <a:xfrm>
                  <a:off x="3162300" y="305316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Elipse 64">
                  <a:extLst>
                    <a:ext uri="{FF2B5EF4-FFF2-40B4-BE49-F238E27FC236}">
                      <a16:creationId xmlns:a16="http://schemas.microsoft.com/office/drawing/2014/main" id="{18E675E9-9395-406F-BDE3-CCB29FEE08CC}"/>
                    </a:ext>
                  </a:extLst>
                </p:cNvPr>
                <p:cNvSpPr/>
                <p:nvPr/>
              </p:nvSpPr>
              <p:spPr>
                <a:xfrm>
                  <a:off x="3414776" y="307930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Elipse 65">
                  <a:extLst>
                    <a:ext uri="{FF2B5EF4-FFF2-40B4-BE49-F238E27FC236}">
                      <a16:creationId xmlns:a16="http://schemas.microsoft.com/office/drawing/2014/main" id="{C3995839-29B6-4E1A-B7CE-3C5F1B0A9406}"/>
                    </a:ext>
                  </a:extLst>
                </p:cNvPr>
                <p:cNvSpPr/>
                <p:nvPr/>
              </p:nvSpPr>
              <p:spPr>
                <a:xfrm>
                  <a:off x="3667252" y="310543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6" name="Agrupar 85">
                <a:extLst>
                  <a:ext uri="{FF2B5EF4-FFF2-40B4-BE49-F238E27FC236}">
                    <a16:creationId xmlns:a16="http://schemas.microsoft.com/office/drawing/2014/main" id="{C44F3004-0249-468F-86A3-C62AE82171AB}"/>
                  </a:ext>
                </a:extLst>
              </p:cNvPr>
              <p:cNvGrpSpPr/>
              <p:nvPr/>
            </p:nvGrpSpPr>
            <p:grpSpPr>
              <a:xfrm>
                <a:off x="5806948" y="2892345"/>
                <a:ext cx="1877441" cy="432415"/>
                <a:chOff x="5806948" y="2892345"/>
                <a:chExt cx="1877441" cy="432415"/>
              </a:xfrm>
            </p:grpSpPr>
            <p:sp>
              <p:nvSpPr>
                <p:cNvPr id="74" name="Elipse 73">
                  <a:extLst>
                    <a:ext uri="{FF2B5EF4-FFF2-40B4-BE49-F238E27FC236}">
                      <a16:creationId xmlns:a16="http://schemas.microsoft.com/office/drawing/2014/main" id="{6530D0C8-F6E2-47F5-B3EA-06E3A6EA30E2}"/>
                    </a:ext>
                  </a:extLst>
                </p:cNvPr>
                <p:cNvSpPr/>
                <p:nvPr/>
              </p:nvSpPr>
              <p:spPr>
                <a:xfrm>
                  <a:off x="5806948" y="327599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Elipse 74">
                  <a:extLst>
                    <a:ext uri="{FF2B5EF4-FFF2-40B4-BE49-F238E27FC236}">
                      <a16:creationId xmlns:a16="http://schemas.microsoft.com/office/drawing/2014/main" id="{86DE821B-45E3-4BED-8D9D-1EE4DF6D272E}"/>
                    </a:ext>
                  </a:extLst>
                </p:cNvPr>
                <p:cNvSpPr/>
                <p:nvPr/>
              </p:nvSpPr>
              <p:spPr>
                <a:xfrm>
                  <a:off x="5973191" y="3241115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Elipse 75">
                  <a:extLst>
                    <a:ext uri="{FF2B5EF4-FFF2-40B4-BE49-F238E27FC236}">
                      <a16:creationId xmlns:a16="http://schemas.microsoft.com/office/drawing/2014/main" id="{79EED72D-1213-4263-A1B3-EB53831FC595}"/>
                    </a:ext>
                  </a:extLst>
                </p:cNvPr>
                <p:cNvSpPr/>
                <p:nvPr/>
              </p:nvSpPr>
              <p:spPr>
                <a:xfrm>
                  <a:off x="6139434" y="320623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Elipse 76">
                  <a:extLst>
                    <a:ext uri="{FF2B5EF4-FFF2-40B4-BE49-F238E27FC236}">
                      <a16:creationId xmlns:a16="http://schemas.microsoft.com/office/drawing/2014/main" id="{A9396E94-A2D7-4D71-AFA7-9EFFC47C3AEC}"/>
                    </a:ext>
                  </a:extLst>
                </p:cNvPr>
                <p:cNvSpPr/>
                <p:nvPr/>
              </p:nvSpPr>
              <p:spPr>
                <a:xfrm>
                  <a:off x="6305677" y="3171361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Elipse 77">
                  <a:extLst>
                    <a:ext uri="{FF2B5EF4-FFF2-40B4-BE49-F238E27FC236}">
                      <a16:creationId xmlns:a16="http://schemas.microsoft.com/office/drawing/2014/main" id="{9C8B52B5-D7F1-44FA-8492-F5E213B13157}"/>
                    </a:ext>
                  </a:extLst>
                </p:cNvPr>
                <p:cNvSpPr/>
                <p:nvPr/>
              </p:nvSpPr>
              <p:spPr>
                <a:xfrm>
                  <a:off x="6471920" y="313648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Elipse 78">
                  <a:extLst>
                    <a:ext uri="{FF2B5EF4-FFF2-40B4-BE49-F238E27FC236}">
                      <a16:creationId xmlns:a16="http://schemas.microsoft.com/office/drawing/2014/main" id="{8C063813-0B3B-43D5-BE87-DC6DD6722281}"/>
                    </a:ext>
                  </a:extLst>
                </p:cNvPr>
                <p:cNvSpPr/>
                <p:nvPr/>
              </p:nvSpPr>
              <p:spPr>
                <a:xfrm>
                  <a:off x="6638163" y="3101607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Elipse 79">
                  <a:extLst>
                    <a:ext uri="{FF2B5EF4-FFF2-40B4-BE49-F238E27FC236}">
                      <a16:creationId xmlns:a16="http://schemas.microsoft.com/office/drawing/2014/main" id="{C17D2C37-C50A-49EE-AEC3-54B66F8C0D0D}"/>
                    </a:ext>
                  </a:extLst>
                </p:cNvPr>
                <p:cNvSpPr/>
                <p:nvPr/>
              </p:nvSpPr>
              <p:spPr>
                <a:xfrm>
                  <a:off x="6804406" y="306673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Elipse 80">
                  <a:extLst>
                    <a:ext uri="{FF2B5EF4-FFF2-40B4-BE49-F238E27FC236}">
                      <a16:creationId xmlns:a16="http://schemas.microsoft.com/office/drawing/2014/main" id="{06C2943A-F978-406F-A12E-59E64B299BC7}"/>
                    </a:ext>
                  </a:extLst>
                </p:cNvPr>
                <p:cNvSpPr/>
                <p:nvPr/>
              </p:nvSpPr>
              <p:spPr>
                <a:xfrm>
                  <a:off x="6970649" y="3031853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Elipse 81">
                  <a:extLst>
                    <a:ext uri="{FF2B5EF4-FFF2-40B4-BE49-F238E27FC236}">
                      <a16:creationId xmlns:a16="http://schemas.microsoft.com/office/drawing/2014/main" id="{C81EACFA-1821-4071-A840-4B12F23DA5D9}"/>
                    </a:ext>
                  </a:extLst>
                </p:cNvPr>
                <p:cNvSpPr/>
                <p:nvPr/>
              </p:nvSpPr>
              <p:spPr>
                <a:xfrm>
                  <a:off x="7136892" y="299697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3" name="Elipse 82">
                  <a:extLst>
                    <a:ext uri="{FF2B5EF4-FFF2-40B4-BE49-F238E27FC236}">
                      <a16:creationId xmlns:a16="http://schemas.microsoft.com/office/drawing/2014/main" id="{E301E812-7A48-412F-B466-1AD2F560E4A1}"/>
                    </a:ext>
                  </a:extLst>
                </p:cNvPr>
                <p:cNvSpPr/>
                <p:nvPr/>
              </p:nvSpPr>
              <p:spPr>
                <a:xfrm>
                  <a:off x="7303135" y="2962099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4" name="Elipse 83">
                  <a:extLst>
                    <a:ext uri="{FF2B5EF4-FFF2-40B4-BE49-F238E27FC236}">
                      <a16:creationId xmlns:a16="http://schemas.microsoft.com/office/drawing/2014/main" id="{18D5951D-2F87-4A66-8950-1AB1F44C1874}"/>
                    </a:ext>
                  </a:extLst>
                </p:cNvPr>
                <p:cNvSpPr/>
                <p:nvPr/>
              </p:nvSpPr>
              <p:spPr>
                <a:xfrm>
                  <a:off x="7469378" y="292722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5" name="Elipse 84">
                  <a:extLst>
                    <a:ext uri="{FF2B5EF4-FFF2-40B4-BE49-F238E27FC236}">
                      <a16:creationId xmlns:a16="http://schemas.microsoft.com/office/drawing/2014/main" id="{0C1E4461-8A2F-478D-AE99-4B586FE058E5}"/>
                    </a:ext>
                  </a:extLst>
                </p:cNvPr>
                <p:cNvSpPr/>
                <p:nvPr/>
              </p:nvSpPr>
              <p:spPr>
                <a:xfrm>
                  <a:off x="7635621" y="2892345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BA890184-C2E7-412A-A5B2-0184D8C269F3}"/>
                </a:ext>
              </a:extLst>
            </p:cNvPr>
            <p:cNvGrpSpPr/>
            <p:nvPr/>
          </p:nvGrpSpPr>
          <p:grpSpPr>
            <a:xfrm>
              <a:off x="1475994" y="3486161"/>
              <a:ext cx="48768" cy="142113"/>
              <a:chOff x="1475994" y="3486161"/>
              <a:chExt cx="48768" cy="142113"/>
            </a:xfrm>
          </p:grpSpPr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CCF32067-CF33-41A7-896B-5BB1465A1EAB}"/>
                  </a:ext>
                </a:extLst>
              </p:cNvPr>
              <p:cNvSpPr/>
              <p:nvPr/>
            </p:nvSpPr>
            <p:spPr>
              <a:xfrm>
                <a:off x="1475994" y="3486161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9D95F735-0396-4C1F-AECA-284B258883C5}"/>
                  </a:ext>
                </a:extLst>
              </p:cNvPr>
              <p:cNvSpPr/>
              <p:nvPr/>
            </p:nvSpPr>
            <p:spPr>
              <a:xfrm>
                <a:off x="1475994" y="3579506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9A92A17C-83E3-41CC-BE89-F775A9006A48}"/>
                </a:ext>
              </a:extLst>
            </p:cNvPr>
            <p:cNvGrpSpPr/>
            <p:nvPr/>
          </p:nvGrpSpPr>
          <p:grpSpPr>
            <a:xfrm>
              <a:off x="5483351" y="3912881"/>
              <a:ext cx="48768" cy="142113"/>
              <a:chOff x="1475994" y="3486161"/>
              <a:chExt cx="48768" cy="142113"/>
            </a:xfrm>
          </p:grpSpPr>
          <p:sp>
            <p:nvSpPr>
              <p:cNvPr id="67" name="Elipse 66">
                <a:extLst>
                  <a:ext uri="{FF2B5EF4-FFF2-40B4-BE49-F238E27FC236}">
                    <a16:creationId xmlns:a16="http://schemas.microsoft.com/office/drawing/2014/main" id="{446B6098-4757-4C19-AD83-41785A0CAD5C}"/>
                  </a:ext>
                </a:extLst>
              </p:cNvPr>
              <p:cNvSpPr/>
              <p:nvPr/>
            </p:nvSpPr>
            <p:spPr>
              <a:xfrm>
                <a:off x="1475994" y="3486161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6C3CDAAA-26A3-4087-A28C-3BC2B3EDD4F5}"/>
                  </a:ext>
                </a:extLst>
              </p:cNvPr>
              <p:cNvSpPr/>
              <p:nvPr/>
            </p:nvSpPr>
            <p:spPr>
              <a:xfrm>
                <a:off x="1475994" y="3579506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2F3F9680-AA75-437A-8C51-29EE78C27084}"/>
                </a:ext>
              </a:extLst>
            </p:cNvPr>
            <p:cNvGrpSpPr/>
            <p:nvPr/>
          </p:nvGrpSpPr>
          <p:grpSpPr>
            <a:xfrm>
              <a:off x="5715761" y="3912881"/>
              <a:ext cx="48768" cy="142113"/>
              <a:chOff x="1475994" y="3486161"/>
              <a:chExt cx="48768" cy="142113"/>
            </a:xfrm>
          </p:grpSpPr>
          <p:sp>
            <p:nvSpPr>
              <p:cNvPr id="70" name="Elipse 69">
                <a:extLst>
                  <a:ext uri="{FF2B5EF4-FFF2-40B4-BE49-F238E27FC236}">
                    <a16:creationId xmlns:a16="http://schemas.microsoft.com/office/drawing/2014/main" id="{AC079948-27A5-4DEC-BC99-3A12333A5F32}"/>
                  </a:ext>
                </a:extLst>
              </p:cNvPr>
              <p:cNvSpPr/>
              <p:nvPr/>
            </p:nvSpPr>
            <p:spPr>
              <a:xfrm>
                <a:off x="1475994" y="3486161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Elipse 70">
                <a:extLst>
                  <a:ext uri="{FF2B5EF4-FFF2-40B4-BE49-F238E27FC236}">
                    <a16:creationId xmlns:a16="http://schemas.microsoft.com/office/drawing/2014/main" id="{5847D084-29EF-442E-BF77-CF25941A353F}"/>
                  </a:ext>
                </a:extLst>
              </p:cNvPr>
              <p:cNvSpPr/>
              <p:nvPr/>
            </p:nvSpPr>
            <p:spPr>
              <a:xfrm>
                <a:off x="1475994" y="3579506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" name="Agrupar 71">
              <a:extLst>
                <a:ext uri="{FF2B5EF4-FFF2-40B4-BE49-F238E27FC236}">
                  <a16:creationId xmlns:a16="http://schemas.microsoft.com/office/drawing/2014/main" id="{70DC7688-6BBC-4A4D-828C-8823A6D78B27}"/>
                </a:ext>
              </a:extLst>
            </p:cNvPr>
            <p:cNvGrpSpPr/>
            <p:nvPr/>
          </p:nvGrpSpPr>
          <p:grpSpPr>
            <a:xfrm>
              <a:off x="7710663" y="3500829"/>
              <a:ext cx="48768" cy="142113"/>
              <a:chOff x="1475994" y="3486161"/>
              <a:chExt cx="48768" cy="142113"/>
            </a:xfrm>
          </p:grpSpPr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CA3888CC-F93F-4FB0-A541-071812350BB3}"/>
                  </a:ext>
                </a:extLst>
              </p:cNvPr>
              <p:cNvSpPr/>
              <p:nvPr/>
            </p:nvSpPr>
            <p:spPr>
              <a:xfrm>
                <a:off x="1475994" y="3486161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Elipse 87">
                <a:extLst>
                  <a:ext uri="{FF2B5EF4-FFF2-40B4-BE49-F238E27FC236}">
                    <a16:creationId xmlns:a16="http://schemas.microsoft.com/office/drawing/2014/main" id="{EE1244E5-91CD-4232-BAC5-A2D9BA05571C}"/>
                  </a:ext>
                </a:extLst>
              </p:cNvPr>
              <p:cNvSpPr/>
              <p:nvPr/>
            </p:nvSpPr>
            <p:spPr>
              <a:xfrm>
                <a:off x="1475994" y="3579506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7" name="Image 5">
            <a:extLst>
              <a:ext uri="{FF2B5EF4-FFF2-40B4-BE49-F238E27FC236}">
                <a16:creationId xmlns:a16="http://schemas.microsoft.com/office/drawing/2014/main" id="{438416E3-8FDE-4E9F-B667-00C5E296C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6" b="15658"/>
          <a:stretch/>
        </p:blipFill>
        <p:spPr bwMode="auto">
          <a:xfrm>
            <a:off x="6652826" y="763286"/>
            <a:ext cx="2333949" cy="1177937"/>
          </a:xfrm>
          <a:prstGeom prst="rect">
            <a:avLst/>
          </a:prstGeom>
          <a:ln w="12700">
            <a:solidFill>
              <a:srgbClr val="B501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E75FA92-AF8C-4701-AADF-29B2DB957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443"/>
            <a:ext cx="9144000" cy="3370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23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931096"/>
            <a:ext cx="576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Zamontuj izolację dachu.</a:t>
            </a:r>
          </a:p>
        </p:txBody>
      </p:sp>
    </p:spTree>
    <p:extLst>
      <p:ext uri="{BB962C8B-B14F-4D97-AF65-F5344CB8AC3E}">
        <p14:creationId xmlns:p14="http://schemas.microsoft.com/office/powerpoint/2010/main" val="30242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7DE4A23F-E91C-4F0B-B46A-DFC87C0C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789" y="744286"/>
            <a:ext cx="3668080" cy="153431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Seta: Dobrada 16">
            <a:extLst>
              <a:ext uri="{FF2B5EF4-FFF2-40B4-BE49-F238E27FC236}">
                <a16:creationId xmlns:a16="http://schemas.microsoft.com/office/drawing/2014/main" id="{0AEF51A3-DE9E-48F8-92DF-F68BD735BA27}"/>
              </a:ext>
            </a:extLst>
          </p:cNvPr>
          <p:cNvSpPr/>
          <p:nvPr/>
        </p:nvSpPr>
        <p:spPr>
          <a:xfrm>
            <a:off x="3174833" y="1128958"/>
            <a:ext cx="2080262" cy="1718469"/>
          </a:xfrm>
          <a:prstGeom prst="bentArrow">
            <a:avLst>
              <a:gd name="adj1" fmla="val 31854"/>
              <a:gd name="adj2" fmla="val 25000"/>
              <a:gd name="adj3" fmla="val 25000"/>
              <a:gd name="adj4" fmla="val 87500"/>
            </a:avLst>
          </a:prstGeom>
          <a:gradFill>
            <a:gsLst>
              <a:gs pos="67000">
                <a:srgbClr val="B50130"/>
              </a:gs>
              <a:gs pos="9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24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931096"/>
            <a:ext cx="254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Zamontuj izolację na panelach bocznych podstawy dachowej.</a:t>
            </a:r>
          </a:p>
        </p:txBody>
      </p:sp>
      <p:pic>
        <p:nvPicPr>
          <p:cNvPr id="7" name="Imagem 6" descr="Arma de fogo em fundo branco&#10;&#10;Descrição gerada automaticamente com confiança baixa">
            <a:extLst>
              <a:ext uri="{FF2B5EF4-FFF2-40B4-BE49-F238E27FC236}">
                <a16:creationId xmlns:a16="http://schemas.microsoft.com/office/drawing/2014/main" id="{3C42EF36-B3A3-4FDB-9382-8F61B55C50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90803"/>
            <a:ext cx="9144000" cy="285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0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ta: Dobrada 16">
            <a:extLst>
              <a:ext uri="{FF2B5EF4-FFF2-40B4-BE49-F238E27FC236}">
                <a16:creationId xmlns:a16="http://schemas.microsoft.com/office/drawing/2014/main" id="{C1BE3677-EFA4-43B2-AFC3-FF0D6307F992}"/>
              </a:ext>
            </a:extLst>
          </p:cNvPr>
          <p:cNvSpPr/>
          <p:nvPr/>
        </p:nvSpPr>
        <p:spPr>
          <a:xfrm>
            <a:off x="3174833" y="1128958"/>
            <a:ext cx="2080262" cy="1718469"/>
          </a:xfrm>
          <a:prstGeom prst="bentArrow">
            <a:avLst>
              <a:gd name="adj1" fmla="val 31854"/>
              <a:gd name="adj2" fmla="val 25000"/>
              <a:gd name="adj3" fmla="val 25000"/>
              <a:gd name="adj4" fmla="val 87500"/>
            </a:avLst>
          </a:prstGeom>
          <a:gradFill>
            <a:gsLst>
              <a:gs pos="67000">
                <a:srgbClr val="B50130"/>
              </a:gs>
              <a:gs pos="9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8" name="Imagem 17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EC0D998B-4D79-4ADC-956F-D538580A3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56" t="4154" r="21985" b="28549"/>
          <a:stretch/>
        </p:blipFill>
        <p:spPr>
          <a:xfrm>
            <a:off x="5353790" y="744286"/>
            <a:ext cx="3668080" cy="153431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8" name="Imagem 7" descr="Interface gráfica do usuário, Diagrama&#10;&#10;Descrição gerada automaticamente">
            <a:extLst>
              <a:ext uri="{FF2B5EF4-FFF2-40B4-BE49-F238E27FC236}">
                <a16:creationId xmlns:a16="http://schemas.microsoft.com/office/drawing/2014/main" id="{2269C33F-872B-4468-9338-1CBB1E50DF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58700"/>
            <a:ext cx="9144000" cy="28848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25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931096"/>
            <a:ext cx="309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Uszczelnij podstawę dachową, całkowicie zakrywając jej osłony i złącza uszczelniaczem.</a:t>
            </a:r>
          </a:p>
        </p:txBody>
      </p:sp>
    </p:spTree>
    <p:extLst>
      <p:ext uri="{BB962C8B-B14F-4D97-AF65-F5344CB8AC3E}">
        <p14:creationId xmlns:p14="http://schemas.microsoft.com/office/powerpoint/2010/main" val="9975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serra elétrica, mesa, cama&#10;&#10;Descrição gerada automaticamente">
            <a:extLst>
              <a:ext uri="{FF2B5EF4-FFF2-40B4-BE49-F238E27FC236}">
                <a16:creationId xmlns:a16="http://schemas.microsoft.com/office/drawing/2014/main" id="{86B70569-C426-4A66-9A02-103B58718A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5497" y="3066665"/>
            <a:ext cx="6828503" cy="2069462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B8D4A6-FB15-4368-B05F-9267FA147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622697-9743-454D-88EE-66ED85949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26</a:t>
            </a:fld>
            <a:r>
              <a:rPr lang="pl-PL"/>
              <a:t> |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2F82E4B-1626-4FC3-B3C7-AB999134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313"/>
            <a:ext cx="8526772" cy="363380"/>
          </a:xfrm>
        </p:spPr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7D907BD-8123-42EE-A664-C16963C49F2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81000" y="352067"/>
            <a:ext cx="8526772" cy="270507"/>
          </a:xfrm>
        </p:spPr>
        <p:txBody>
          <a:bodyPr/>
          <a:lstStyle/>
          <a:p>
            <a:r>
              <a:rPr lang="pl-PL"/>
              <a:t>INSTALACJA PODSTAWY DACHOWEJ</a:t>
            </a:r>
          </a:p>
        </p:txBody>
      </p:sp>
      <p:pic>
        <p:nvPicPr>
          <p:cNvPr id="11" name="Imagem 10" descr="Uma imagem contendo Gráfico&#10;&#10;Descrição gerada automaticamente">
            <a:extLst>
              <a:ext uri="{FF2B5EF4-FFF2-40B4-BE49-F238E27FC236}">
                <a16:creationId xmlns:a16="http://schemas.microsoft.com/office/drawing/2014/main" id="{F447CB07-29C2-4F3F-A365-A03D54CBFD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2574"/>
            <a:ext cx="6400800" cy="3035673"/>
          </a:xfrm>
          <a:prstGeom prst="rect">
            <a:avLst/>
          </a:prstGeom>
        </p:spPr>
      </p:pic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3E8364D7-A80D-4B51-87DD-A8464ABF09F5}"/>
              </a:ext>
            </a:extLst>
          </p:cNvPr>
          <p:cNvSpPr/>
          <p:nvPr/>
        </p:nvSpPr>
        <p:spPr>
          <a:xfrm rot="10193765">
            <a:off x="3327176" y="3147169"/>
            <a:ext cx="2391236" cy="366030"/>
          </a:xfrm>
          <a:prstGeom prst="triangle">
            <a:avLst>
              <a:gd name="adj" fmla="val 37021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B0B90D05-DA79-481C-959E-D55D98C3B086}"/>
              </a:ext>
            </a:extLst>
          </p:cNvPr>
          <p:cNvSpPr/>
          <p:nvPr/>
        </p:nvSpPr>
        <p:spPr>
          <a:xfrm>
            <a:off x="4644390" y="3749040"/>
            <a:ext cx="918210" cy="1333500"/>
          </a:xfrm>
          <a:custGeom>
            <a:avLst/>
            <a:gdLst>
              <a:gd name="connsiteX0" fmla="*/ 0 w 918210"/>
              <a:gd name="connsiteY0" fmla="*/ 144780 h 1333500"/>
              <a:gd name="connsiteX1" fmla="*/ 918210 w 918210"/>
              <a:gd name="connsiteY1" fmla="*/ 0 h 1333500"/>
              <a:gd name="connsiteX2" fmla="*/ 918210 w 918210"/>
              <a:gd name="connsiteY2" fmla="*/ 1188720 h 1333500"/>
              <a:gd name="connsiteX3" fmla="*/ 0 w 918210"/>
              <a:gd name="connsiteY3" fmla="*/ 1333500 h 1333500"/>
              <a:gd name="connsiteX4" fmla="*/ 0 w 918210"/>
              <a:gd name="connsiteY4" fmla="*/ 14478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" h="1333500">
                <a:moveTo>
                  <a:pt x="0" y="144780"/>
                </a:moveTo>
                <a:lnTo>
                  <a:pt x="918210" y="0"/>
                </a:lnTo>
                <a:lnTo>
                  <a:pt x="918210" y="1188720"/>
                </a:lnTo>
                <a:lnTo>
                  <a:pt x="0" y="1333500"/>
                </a:lnTo>
                <a:lnTo>
                  <a:pt x="0" y="144780"/>
                </a:lnTo>
                <a:close/>
              </a:path>
            </a:pathLst>
          </a:custGeom>
          <a:solidFill>
            <a:srgbClr val="FFC000">
              <a:alpha val="71000"/>
            </a:srgbClr>
          </a:solidFill>
          <a:ln w="127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36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D37DAC44-BE9E-49B3-9070-C0C2E4233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6"/>
          <a:stretch/>
        </p:blipFill>
        <p:spPr>
          <a:xfrm>
            <a:off x="0" y="654443"/>
            <a:ext cx="6840638" cy="4489057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B8D4A6-FB15-4368-B05F-9267FA147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622697-9743-454D-88EE-66ED85949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27</a:t>
            </a:fld>
            <a:r>
              <a:rPr lang="pl-PL"/>
              <a:t> |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2F82E4B-1626-4FC3-B3C7-AB999134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313"/>
            <a:ext cx="8526772" cy="363380"/>
          </a:xfrm>
        </p:spPr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7D907BD-8123-42EE-A664-C16963C49F2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81000" y="352067"/>
            <a:ext cx="8526772" cy="270507"/>
          </a:xfrm>
        </p:spPr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D34476D-76E2-422C-A0AC-D3629B60D2D5}"/>
              </a:ext>
            </a:extLst>
          </p:cNvPr>
          <p:cNvSpPr txBox="1"/>
          <p:nvPr/>
        </p:nvSpPr>
        <p:spPr>
          <a:xfrm>
            <a:off x="7045474" y="2781942"/>
            <a:ext cx="1882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USZCZELNIENIE / PRZEGRODA OGNIOTRWAŁA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F93CF4C8-3E77-47F6-A952-CD63F50A22D8}"/>
              </a:ext>
            </a:extLst>
          </p:cNvPr>
          <p:cNvSpPr txBox="1"/>
          <p:nvPr/>
        </p:nvSpPr>
        <p:spPr>
          <a:xfrm>
            <a:off x="1737856" y="907410"/>
            <a:ext cx="1088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PODSTAWA DACHOWA</a:t>
            </a:r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75609362-6A9B-4F51-9076-D0A4BFAC1D26}"/>
              </a:ext>
            </a:extLst>
          </p:cNvPr>
          <p:cNvCxnSpPr>
            <a:cxnSpLocks/>
            <a:endCxn id="42" idx="3"/>
          </p:cNvCxnSpPr>
          <p:nvPr/>
        </p:nvCxnSpPr>
        <p:spPr>
          <a:xfrm flipH="1">
            <a:off x="2825992" y="1038215"/>
            <a:ext cx="1618686" cy="0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6C0CA93-ECBC-41C2-AAB0-A2102EC1CA3E}"/>
              </a:ext>
            </a:extLst>
          </p:cNvPr>
          <p:cNvSpPr txBox="1"/>
          <p:nvPr/>
        </p:nvSpPr>
        <p:spPr>
          <a:xfrm>
            <a:off x="7124736" y="1529288"/>
            <a:ext cx="1723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IZOLACJA PODSTAWY DACHOWEJ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5779B31-A9A5-4F69-84FD-3BF028305373}"/>
              </a:ext>
            </a:extLst>
          </p:cNvPr>
          <p:cNvSpPr txBox="1"/>
          <p:nvPr/>
        </p:nvSpPr>
        <p:spPr>
          <a:xfrm>
            <a:off x="479039" y="1787150"/>
            <a:ext cx="1624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BLACHA TRAPEZOWA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D0B51C9-4499-4759-9E22-F9FE95C1A88A}"/>
              </a:ext>
            </a:extLst>
          </p:cNvPr>
          <p:cNvSpPr txBox="1"/>
          <p:nvPr/>
        </p:nvSpPr>
        <p:spPr>
          <a:xfrm>
            <a:off x="7045474" y="4358252"/>
            <a:ext cx="2098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RAMA KONSTRUKCYJNA BUDYNKU</a:t>
            </a:r>
          </a:p>
        </p:txBody>
      </p: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0A719094-F377-4021-B2E3-A5BCB572C218}"/>
              </a:ext>
            </a:extLst>
          </p:cNvPr>
          <p:cNvCxnSpPr>
            <a:cxnSpLocks/>
            <a:stCxn id="49" idx="1"/>
          </p:cNvCxnSpPr>
          <p:nvPr/>
        </p:nvCxnSpPr>
        <p:spPr>
          <a:xfrm rot="10800000" flipV="1">
            <a:off x="181671" y="1917954"/>
            <a:ext cx="297369" cy="2793435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7238A12-D9C8-4886-8CB5-2D11CB6B017D}"/>
              </a:ext>
            </a:extLst>
          </p:cNvPr>
          <p:cNvSpPr txBox="1"/>
          <p:nvPr/>
        </p:nvSpPr>
        <p:spPr>
          <a:xfrm>
            <a:off x="7045474" y="3862485"/>
            <a:ext cx="1862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OSŁONY PRZECIWDESZCZOWE</a:t>
            </a: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ABFBE147-7777-49A7-ADE6-F18C32985ABD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4139750" y="4028257"/>
            <a:ext cx="2905724" cy="49672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9AC42BBF-8EC4-4EB3-BE89-AA088CF4DB11}"/>
              </a:ext>
            </a:extLst>
          </p:cNvPr>
          <p:cNvCxnSpPr>
            <a:cxnSpLocks/>
            <a:stCxn id="50" idx="1"/>
          </p:cNvCxnSpPr>
          <p:nvPr/>
        </p:nvCxnSpPr>
        <p:spPr>
          <a:xfrm rot="10800000" flipV="1">
            <a:off x="3906080" y="4573695"/>
            <a:ext cx="3139395" cy="451969"/>
          </a:xfrm>
          <a:prstGeom prst="bentConnector3">
            <a:avLst>
              <a:gd name="adj1" fmla="val 50000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: Angulado 75">
            <a:extLst>
              <a:ext uri="{FF2B5EF4-FFF2-40B4-BE49-F238E27FC236}">
                <a16:creationId xmlns:a16="http://schemas.microsoft.com/office/drawing/2014/main" id="{FBCC4F63-0F37-4511-9155-64100C689DBC}"/>
              </a:ext>
            </a:extLst>
          </p:cNvPr>
          <p:cNvCxnSpPr>
            <a:cxnSpLocks/>
            <a:stCxn id="44" idx="1"/>
          </p:cNvCxnSpPr>
          <p:nvPr/>
        </p:nvCxnSpPr>
        <p:spPr>
          <a:xfrm rot="10800000" flipV="1">
            <a:off x="4050856" y="1660092"/>
            <a:ext cx="3073880" cy="742125"/>
          </a:xfrm>
          <a:prstGeom prst="bentConnector3">
            <a:avLst>
              <a:gd name="adj1" fmla="val 13311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>
            <a:extLst>
              <a:ext uri="{FF2B5EF4-FFF2-40B4-BE49-F238E27FC236}">
                <a16:creationId xmlns:a16="http://schemas.microsoft.com/office/drawing/2014/main" id="{DEF7CE1E-0E6E-4F8D-8B90-09B7BF91517D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3535680" y="2890934"/>
            <a:ext cx="3509794" cy="21813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91C8DA96-6761-4180-8C2E-E203816B32C9}"/>
              </a:ext>
            </a:extLst>
          </p:cNvPr>
          <p:cNvSpPr txBox="1"/>
          <p:nvPr/>
        </p:nvSpPr>
        <p:spPr>
          <a:xfrm>
            <a:off x="890936" y="2207857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IZOLACJA DACHU</a:t>
            </a:r>
          </a:p>
        </p:txBody>
      </p:sp>
      <p:cxnSp>
        <p:nvCxnSpPr>
          <p:cNvPr id="105" name="Conector: Angulado 104">
            <a:extLst>
              <a:ext uri="{FF2B5EF4-FFF2-40B4-BE49-F238E27FC236}">
                <a16:creationId xmlns:a16="http://schemas.microsoft.com/office/drawing/2014/main" id="{0F80CE0B-FCC9-4025-A219-CDA3ACBFDC5C}"/>
              </a:ext>
            </a:extLst>
          </p:cNvPr>
          <p:cNvCxnSpPr>
            <a:cxnSpLocks/>
            <a:stCxn id="104" idx="1"/>
          </p:cNvCxnSpPr>
          <p:nvPr/>
        </p:nvCxnSpPr>
        <p:spPr>
          <a:xfrm rot="10800000" flipV="1">
            <a:off x="686100" y="2338661"/>
            <a:ext cx="204837" cy="1431253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7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D37DAC44-BE9E-49B3-9070-C0C2E4233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6"/>
          <a:stretch/>
        </p:blipFill>
        <p:spPr>
          <a:xfrm>
            <a:off x="0" y="654443"/>
            <a:ext cx="6840638" cy="4489057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B8D4A6-FB15-4368-B05F-9267FA147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622697-9743-454D-88EE-66ED85949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28</a:t>
            </a:fld>
            <a:r>
              <a:rPr lang="pl-PL"/>
              <a:t> |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2F82E4B-1626-4FC3-B3C7-AB999134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313"/>
            <a:ext cx="8526772" cy="363380"/>
          </a:xfrm>
        </p:spPr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7D907BD-8123-42EE-A664-C16963C49F2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81000" y="352067"/>
            <a:ext cx="8526772" cy="270507"/>
          </a:xfrm>
        </p:spPr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D34476D-76E2-422C-A0AC-D3629B60D2D5}"/>
              </a:ext>
            </a:extLst>
          </p:cNvPr>
          <p:cNvSpPr txBox="1"/>
          <p:nvPr/>
        </p:nvSpPr>
        <p:spPr>
          <a:xfrm>
            <a:off x="7045474" y="2781942"/>
            <a:ext cx="1882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USZCZELNIENIE / PRZEGRODA OGNIOTRWAŁA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F93CF4C8-3E77-47F6-A952-CD63F50A22D8}"/>
              </a:ext>
            </a:extLst>
          </p:cNvPr>
          <p:cNvSpPr txBox="1"/>
          <p:nvPr/>
        </p:nvSpPr>
        <p:spPr>
          <a:xfrm>
            <a:off x="1737856" y="907410"/>
            <a:ext cx="1088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PODSTAWA DACHOWA</a:t>
            </a:r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75609362-6A9B-4F51-9076-D0A4BFAC1D26}"/>
              </a:ext>
            </a:extLst>
          </p:cNvPr>
          <p:cNvCxnSpPr>
            <a:cxnSpLocks/>
            <a:endCxn id="42" idx="3"/>
          </p:cNvCxnSpPr>
          <p:nvPr/>
        </p:nvCxnSpPr>
        <p:spPr>
          <a:xfrm flipH="1">
            <a:off x="2825992" y="1038215"/>
            <a:ext cx="1618686" cy="0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6C0CA93-ECBC-41C2-AAB0-A2102EC1CA3E}"/>
              </a:ext>
            </a:extLst>
          </p:cNvPr>
          <p:cNvSpPr txBox="1"/>
          <p:nvPr/>
        </p:nvSpPr>
        <p:spPr>
          <a:xfrm>
            <a:off x="7124736" y="1529288"/>
            <a:ext cx="1723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IZOLACJA PODSTAWY DACHOWEJ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5779B31-A9A5-4F69-84FD-3BF028305373}"/>
              </a:ext>
            </a:extLst>
          </p:cNvPr>
          <p:cNvSpPr txBox="1"/>
          <p:nvPr/>
        </p:nvSpPr>
        <p:spPr>
          <a:xfrm>
            <a:off x="479039" y="1787150"/>
            <a:ext cx="1215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SIDING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D0B51C9-4499-4759-9E22-F9FE95C1A88A}"/>
              </a:ext>
            </a:extLst>
          </p:cNvPr>
          <p:cNvSpPr txBox="1"/>
          <p:nvPr/>
        </p:nvSpPr>
        <p:spPr>
          <a:xfrm>
            <a:off x="7045474" y="4358252"/>
            <a:ext cx="1743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RAMA KONSTRUKCYJNA BUDYNKU</a:t>
            </a:r>
          </a:p>
        </p:txBody>
      </p: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0A719094-F377-4021-B2E3-A5BCB572C218}"/>
              </a:ext>
            </a:extLst>
          </p:cNvPr>
          <p:cNvCxnSpPr>
            <a:cxnSpLocks/>
            <a:stCxn id="49" idx="1"/>
          </p:cNvCxnSpPr>
          <p:nvPr/>
        </p:nvCxnSpPr>
        <p:spPr>
          <a:xfrm rot="10800000" flipV="1">
            <a:off x="181659" y="1917955"/>
            <a:ext cx="297381" cy="2793438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7238A12-D9C8-4886-8CB5-2D11CB6B017D}"/>
              </a:ext>
            </a:extLst>
          </p:cNvPr>
          <p:cNvSpPr txBox="1"/>
          <p:nvPr/>
        </p:nvSpPr>
        <p:spPr>
          <a:xfrm>
            <a:off x="7045474" y="3862485"/>
            <a:ext cx="1743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OSŁONY PRZECIWDESZCZOWE</a:t>
            </a: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ABFBE147-7777-49A7-ADE6-F18C32985ABD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4139750" y="4028257"/>
            <a:ext cx="2905724" cy="49672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9AC42BBF-8EC4-4EB3-BE89-AA088CF4DB11}"/>
              </a:ext>
            </a:extLst>
          </p:cNvPr>
          <p:cNvCxnSpPr>
            <a:cxnSpLocks/>
            <a:stCxn id="50" idx="1"/>
          </p:cNvCxnSpPr>
          <p:nvPr/>
        </p:nvCxnSpPr>
        <p:spPr>
          <a:xfrm rot="10800000" flipV="1">
            <a:off x="3906082" y="4573696"/>
            <a:ext cx="3139393" cy="451970"/>
          </a:xfrm>
          <a:prstGeom prst="bentConnector3">
            <a:avLst>
              <a:gd name="adj1" fmla="val 50000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: Angulado 75">
            <a:extLst>
              <a:ext uri="{FF2B5EF4-FFF2-40B4-BE49-F238E27FC236}">
                <a16:creationId xmlns:a16="http://schemas.microsoft.com/office/drawing/2014/main" id="{FBCC4F63-0F37-4511-9155-64100C689DBC}"/>
              </a:ext>
            </a:extLst>
          </p:cNvPr>
          <p:cNvCxnSpPr>
            <a:cxnSpLocks/>
            <a:stCxn id="44" idx="1"/>
          </p:cNvCxnSpPr>
          <p:nvPr/>
        </p:nvCxnSpPr>
        <p:spPr>
          <a:xfrm rot="10800000" flipV="1">
            <a:off x="4050856" y="1660092"/>
            <a:ext cx="3073880" cy="742125"/>
          </a:xfrm>
          <a:prstGeom prst="bentConnector3">
            <a:avLst>
              <a:gd name="adj1" fmla="val 13311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>
            <a:extLst>
              <a:ext uri="{FF2B5EF4-FFF2-40B4-BE49-F238E27FC236}">
                <a16:creationId xmlns:a16="http://schemas.microsoft.com/office/drawing/2014/main" id="{DEF7CE1E-0E6E-4F8D-8B90-09B7BF91517D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3535680" y="2890934"/>
            <a:ext cx="3509794" cy="21813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Forma Livre: Forma 100">
            <a:extLst>
              <a:ext uri="{FF2B5EF4-FFF2-40B4-BE49-F238E27FC236}">
                <a16:creationId xmlns:a16="http://schemas.microsoft.com/office/drawing/2014/main" id="{BB1BAD90-48AF-4428-89C6-AEA6F6ED3845}"/>
              </a:ext>
            </a:extLst>
          </p:cNvPr>
          <p:cNvSpPr/>
          <p:nvPr/>
        </p:nvSpPr>
        <p:spPr>
          <a:xfrm>
            <a:off x="3863340" y="1569720"/>
            <a:ext cx="320040" cy="2030730"/>
          </a:xfrm>
          <a:custGeom>
            <a:avLst/>
            <a:gdLst>
              <a:gd name="connsiteX0" fmla="*/ 160020 w 320040"/>
              <a:gd name="connsiteY0" fmla="*/ 0 h 2030730"/>
              <a:gd name="connsiteX1" fmla="*/ 160020 w 320040"/>
              <a:gd name="connsiteY1" fmla="*/ 655320 h 2030730"/>
              <a:gd name="connsiteX2" fmla="*/ 0 w 320040"/>
              <a:gd name="connsiteY2" fmla="*/ 643890 h 2030730"/>
              <a:gd name="connsiteX3" fmla="*/ 0 w 320040"/>
              <a:gd name="connsiteY3" fmla="*/ 2007870 h 2030730"/>
              <a:gd name="connsiteX4" fmla="*/ 308610 w 320040"/>
              <a:gd name="connsiteY4" fmla="*/ 2030730 h 2030730"/>
              <a:gd name="connsiteX5" fmla="*/ 308610 w 320040"/>
              <a:gd name="connsiteY5" fmla="*/ 544830 h 2030730"/>
              <a:gd name="connsiteX6" fmla="*/ 320040 w 320040"/>
              <a:gd name="connsiteY6" fmla="*/ 544830 h 2030730"/>
              <a:gd name="connsiteX7" fmla="*/ 320040 w 320040"/>
              <a:gd name="connsiteY7" fmla="*/ 19050 h 2030730"/>
              <a:gd name="connsiteX8" fmla="*/ 160020 w 320040"/>
              <a:gd name="connsiteY8" fmla="*/ 0 h 203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040" h="2030730">
                <a:moveTo>
                  <a:pt x="160020" y="0"/>
                </a:moveTo>
                <a:lnTo>
                  <a:pt x="160020" y="655320"/>
                </a:lnTo>
                <a:lnTo>
                  <a:pt x="0" y="643890"/>
                </a:lnTo>
                <a:lnTo>
                  <a:pt x="0" y="2007870"/>
                </a:lnTo>
                <a:lnTo>
                  <a:pt x="308610" y="2030730"/>
                </a:lnTo>
                <a:lnTo>
                  <a:pt x="308610" y="544830"/>
                </a:lnTo>
                <a:lnTo>
                  <a:pt x="320040" y="544830"/>
                </a:lnTo>
                <a:lnTo>
                  <a:pt x="320040" y="19050"/>
                </a:lnTo>
                <a:lnTo>
                  <a:pt x="160020" y="0"/>
                </a:lnTo>
                <a:close/>
              </a:path>
            </a:pathLst>
          </a:custGeom>
          <a:solidFill>
            <a:srgbClr val="B50130">
              <a:alpha val="54000"/>
            </a:srgbClr>
          </a:solidFill>
          <a:ln w="63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F13465FA-1ADD-4339-9EE8-C8C883DBE8CE}"/>
              </a:ext>
            </a:extLst>
          </p:cNvPr>
          <p:cNvSpPr txBox="1"/>
          <p:nvPr/>
        </p:nvSpPr>
        <p:spPr>
          <a:xfrm>
            <a:off x="6840638" y="1532122"/>
            <a:ext cx="2214463" cy="1015663"/>
          </a:xfrm>
          <a:prstGeom prst="rect">
            <a:avLst/>
          </a:prstGeom>
          <a:solidFill>
            <a:srgbClr val="B5013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IZOLACJA PODSTAWY DACHOWEJ</a:t>
            </a:r>
          </a:p>
          <a:p>
            <a:pPr algn="ctr">
              <a:spcAft>
                <a:spcPts val="600"/>
              </a:spcAft>
            </a:pPr>
            <a:r>
              <a:rPr lang="pl-PL" sz="1100" dirty="0">
                <a:solidFill>
                  <a:schemeClr val="bg1"/>
                </a:solidFill>
              </a:rPr>
              <a:t>NALEŻY ZAŁOŻYĆ IZOLACJĘ NA PANELACH BOCZNYCH PODSTAWY DACHOWEJ, ABY UNIKNĄĆ KONDENSACJI.</a:t>
            </a: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91C8DA96-6761-4180-8C2E-E203816B32C9}"/>
              </a:ext>
            </a:extLst>
          </p:cNvPr>
          <p:cNvSpPr txBox="1"/>
          <p:nvPr/>
        </p:nvSpPr>
        <p:spPr>
          <a:xfrm>
            <a:off x="890936" y="2207857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IZOLACJA DACHU</a:t>
            </a:r>
          </a:p>
        </p:txBody>
      </p:sp>
      <p:cxnSp>
        <p:nvCxnSpPr>
          <p:cNvPr id="105" name="Conector: Angulado 104">
            <a:extLst>
              <a:ext uri="{FF2B5EF4-FFF2-40B4-BE49-F238E27FC236}">
                <a16:creationId xmlns:a16="http://schemas.microsoft.com/office/drawing/2014/main" id="{0F80CE0B-FCC9-4025-A219-CDA3ACBFDC5C}"/>
              </a:ext>
            </a:extLst>
          </p:cNvPr>
          <p:cNvCxnSpPr>
            <a:cxnSpLocks/>
            <a:stCxn id="104" idx="1"/>
          </p:cNvCxnSpPr>
          <p:nvPr/>
        </p:nvCxnSpPr>
        <p:spPr>
          <a:xfrm rot="10800000" flipV="1">
            <a:off x="686100" y="2338661"/>
            <a:ext cx="204837" cy="1431253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7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FA43A0BE-9B36-4CA4-881D-1FB6CEE01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6"/>
          <a:stretch/>
        </p:blipFill>
        <p:spPr>
          <a:xfrm>
            <a:off x="0" y="654443"/>
            <a:ext cx="6840638" cy="4489057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B8D4A6-FB15-4368-B05F-9267FA147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622697-9743-454D-88EE-66ED85949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29</a:t>
            </a:fld>
            <a:r>
              <a:rPr lang="pl-PL"/>
              <a:t> |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2F82E4B-1626-4FC3-B3C7-AB999134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313"/>
            <a:ext cx="8526772" cy="363380"/>
          </a:xfrm>
        </p:spPr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7D907BD-8123-42EE-A664-C16963C49F2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81000" y="352067"/>
            <a:ext cx="8526772" cy="270507"/>
          </a:xfrm>
        </p:spPr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D34476D-76E2-422C-A0AC-D3629B60D2D5}"/>
              </a:ext>
            </a:extLst>
          </p:cNvPr>
          <p:cNvSpPr txBox="1"/>
          <p:nvPr/>
        </p:nvSpPr>
        <p:spPr>
          <a:xfrm>
            <a:off x="7045474" y="2781942"/>
            <a:ext cx="1882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USZCZELNIENIE / PRZEGRODA OGNIOTRWAŁA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6C0CA93-ECBC-41C2-AAB0-A2102EC1CA3E}"/>
              </a:ext>
            </a:extLst>
          </p:cNvPr>
          <p:cNvSpPr txBox="1"/>
          <p:nvPr/>
        </p:nvSpPr>
        <p:spPr>
          <a:xfrm>
            <a:off x="7124736" y="1529288"/>
            <a:ext cx="1723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IZOLACJA PODSTAWY DACHOWEJ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D0B51C9-4499-4759-9E22-F9FE95C1A88A}"/>
              </a:ext>
            </a:extLst>
          </p:cNvPr>
          <p:cNvSpPr txBox="1"/>
          <p:nvPr/>
        </p:nvSpPr>
        <p:spPr>
          <a:xfrm>
            <a:off x="7045474" y="4358252"/>
            <a:ext cx="1743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RAMA KONSTRUKCYJNA BUDYNKU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7238A12-D9C8-4886-8CB5-2D11CB6B017D}"/>
              </a:ext>
            </a:extLst>
          </p:cNvPr>
          <p:cNvSpPr txBox="1"/>
          <p:nvPr/>
        </p:nvSpPr>
        <p:spPr>
          <a:xfrm>
            <a:off x="7045474" y="3862485"/>
            <a:ext cx="16330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OSŁONY PRZECIWDESZCZOWE</a:t>
            </a: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ABFBE147-7777-49A7-ADE6-F18C32985ABD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4139750" y="4028257"/>
            <a:ext cx="2905724" cy="49672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9AC42BBF-8EC4-4EB3-BE89-AA088CF4DB11}"/>
              </a:ext>
            </a:extLst>
          </p:cNvPr>
          <p:cNvCxnSpPr>
            <a:cxnSpLocks/>
            <a:stCxn id="50" idx="1"/>
          </p:cNvCxnSpPr>
          <p:nvPr/>
        </p:nvCxnSpPr>
        <p:spPr>
          <a:xfrm rot="10800000" flipV="1">
            <a:off x="3906076" y="4573695"/>
            <a:ext cx="3139399" cy="451971"/>
          </a:xfrm>
          <a:prstGeom prst="bentConnector3">
            <a:avLst>
              <a:gd name="adj1" fmla="val 50000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: Angulado 75">
            <a:extLst>
              <a:ext uri="{FF2B5EF4-FFF2-40B4-BE49-F238E27FC236}">
                <a16:creationId xmlns:a16="http://schemas.microsoft.com/office/drawing/2014/main" id="{FBCC4F63-0F37-4511-9155-64100C689DBC}"/>
              </a:ext>
            </a:extLst>
          </p:cNvPr>
          <p:cNvCxnSpPr>
            <a:cxnSpLocks/>
            <a:stCxn id="44" idx="1"/>
          </p:cNvCxnSpPr>
          <p:nvPr/>
        </p:nvCxnSpPr>
        <p:spPr>
          <a:xfrm rot="10800000" flipV="1">
            <a:off x="4050856" y="1660092"/>
            <a:ext cx="3073880" cy="742125"/>
          </a:xfrm>
          <a:prstGeom prst="bentConnector3">
            <a:avLst>
              <a:gd name="adj1" fmla="val 13311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>
            <a:extLst>
              <a:ext uri="{FF2B5EF4-FFF2-40B4-BE49-F238E27FC236}">
                <a16:creationId xmlns:a16="http://schemas.microsoft.com/office/drawing/2014/main" id="{DEF7CE1E-0E6E-4F8D-8B90-09B7BF91517D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3535680" y="2890934"/>
            <a:ext cx="3509794" cy="21813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F19E74C9-AF3F-444D-A51C-93732652BD4A}"/>
              </a:ext>
            </a:extLst>
          </p:cNvPr>
          <p:cNvSpPr txBox="1"/>
          <p:nvPr/>
        </p:nvSpPr>
        <p:spPr>
          <a:xfrm>
            <a:off x="6921501" y="2338661"/>
            <a:ext cx="2133600" cy="1015663"/>
          </a:xfrm>
          <a:prstGeom prst="rect">
            <a:avLst/>
          </a:prstGeom>
          <a:solidFill>
            <a:srgbClr val="B5013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USZCZELNIENIE / PRZEGRODA OGNIOTRWAŁA</a:t>
            </a:r>
          </a:p>
          <a:p>
            <a:pPr algn="ctr">
              <a:spcAft>
                <a:spcPts val="600"/>
              </a:spcAft>
            </a:pPr>
            <a:r>
              <a:rPr lang="pl-PL" sz="1100" dirty="0">
                <a:solidFill>
                  <a:schemeClr val="bg1"/>
                </a:solidFill>
              </a:rPr>
              <a:t>UPEWNIJ SIĘ, ŻE CAŁA IZOLACJA PODSTAWY DACHOWEJ JEST POKRYTA USZCZELNIENIEM.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45A3CA5-EA62-4518-BD23-6740A84008AE}"/>
              </a:ext>
            </a:extLst>
          </p:cNvPr>
          <p:cNvSpPr txBox="1"/>
          <p:nvPr/>
        </p:nvSpPr>
        <p:spPr>
          <a:xfrm>
            <a:off x="1737856" y="907410"/>
            <a:ext cx="1088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PODSTAWA DACHOWA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6E7E6E64-E6F8-4667-96B3-C2BC13406F82}"/>
              </a:ext>
            </a:extLst>
          </p:cNvPr>
          <p:cNvCxnSpPr>
            <a:cxnSpLocks/>
            <a:endCxn id="25" idx="3"/>
          </p:cNvCxnSpPr>
          <p:nvPr/>
        </p:nvCxnSpPr>
        <p:spPr>
          <a:xfrm flipH="1">
            <a:off x="2825992" y="1038215"/>
            <a:ext cx="1618686" cy="0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6B365A8-6454-4DB9-B4B2-D780A7B82372}"/>
              </a:ext>
            </a:extLst>
          </p:cNvPr>
          <p:cNvSpPr txBox="1"/>
          <p:nvPr/>
        </p:nvSpPr>
        <p:spPr>
          <a:xfrm>
            <a:off x="890936" y="2207857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IZOLACJA DACHU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62FC4EB-F6B5-4B7A-AD24-72F1AB74361A}"/>
              </a:ext>
            </a:extLst>
          </p:cNvPr>
          <p:cNvSpPr txBox="1"/>
          <p:nvPr/>
        </p:nvSpPr>
        <p:spPr>
          <a:xfrm>
            <a:off x="479039" y="1787150"/>
            <a:ext cx="1215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SIDING</a:t>
            </a:r>
          </a:p>
        </p:txBody>
      </p:sp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6EE7BC5E-E7D5-4D1C-B981-E28E2B949A75}"/>
              </a:ext>
            </a:extLst>
          </p:cNvPr>
          <p:cNvCxnSpPr>
            <a:cxnSpLocks/>
            <a:stCxn id="28" idx="1"/>
          </p:cNvCxnSpPr>
          <p:nvPr/>
        </p:nvCxnSpPr>
        <p:spPr>
          <a:xfrm rot="10800000" flipV="1">
            <a:off x="181659" y="1917955"/>
            <a:ext cx="297381" cy="2793438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: Angulado 29">
            <a:extLst>
              <a:ext uri="{FF2B5EF4-FFF2-40B4-BE49-F238E27FC236}">
                <a16:creationId xmlns:a16="http://schemas.microsoft.com/office/drawing/2014/main" id="{8A2A4226-14E0-4636-A30F-95F142161918}"/>
              </a:ext>
            </a:extLst>
          </p:cNvPr>
          <p:cNvCxnSpPr>
            <a:cxnSpLocks/>
            <a:stCxn id="27" idx="1"/>
          </p:cNvCxnSpPr>
          <p:nvPr/>
        </p:nvCxnSpPr>
        <p:spPr>
          <a:xfrm rot="10800000" flipV="1">
            <a:off x="686100" y="2338661"/>
            <a:ext cx="204837" cy="1431253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0F0A383-28F0-44AE-8950-1B4AAAD90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954"/>
            <a:ext cx="9144000" cy="37544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</a:t>
            </a:fld>
            <a:r>
              <a:rPr lang="pl-PL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802751" y="1377353"/>
            <a:ext cx="27278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Podstawa dachowa jest dostarczana na palecie i musi zostać podniesiona na dach budynku w celu instalacji.</a:t>
            </a:r>
          </a:p>
        </p:txBody>
      </p:sp>
    </p:spTree>
    <p:extLst>
      <p:ext uri="{BB962C8B-B14F-4D97-AF65-F5344CB8AC3E}">
        <p14:creationId xmlns:p14="http://schemas.microsoft.com/office/powerpoint/2010/main" val="262651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4D500299-33DD-427A-9211-C9C8B0C7A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4"/>
          <a:stretch/>
        </p:blipFill>
        <p:spPr>
          <a:xfrm>
            <a:off x="0" y="2541127"/>
            <a:ext cx="8633460" cy="26023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30</a:t>
            </a:fld>
            <a:r>
              <a:rPr lang="pl-PL"/>
              <a:t> |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234259" y="973762"/>
            <a:ext cx="211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Przygotowanie połączenia elektrycznego urządzenia</a:t>
            </a: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42F854F7-6659-4074-857F-A3D7DBE44D09}"/>
              </a:ext>
            </a:extLst>
          </p:cNvPr>
          <p:cNvSpPr/>
          <p:nvPr/>
        </p:nvSpPr>
        <p:spPr>
          <a:xfrm>
            <a:off x="1659256" y="3689571"/>
            <a:ext cx="563880" cy="169947"/>
          </a:xfrm>
          <a:custGeom>
            <a:avLst/>
            <a:gdLst>
              <a:gd name="connsiteX0" fmla="*/ 0 w 916305"/>
              <a:gd name="connsiteY0" fmla="*/ 331470 h 400050"/>
              <a:gd name="connsiteX1" fmla="*/ 394335 w 916305"/>
              <a:gd name="connsiteY1" fmla="*/ 0 h 400050"/>
              <a:gd name="connsiteX2" fmla="*/ 916305 w 916305"/>
              <a:gd name="connsiteY2" fmla="*/ 66675 h 400050"/>
              <a:gd name="connsiteX3" fmla="*/ 544830 w 916305"/>
              <a:gd name="connsiteY3" fmla="*/ 400050 h 400050"/>
              <a:gd name="connsiteX4" fmla="*/ 0 w 916305"/>
              <a:gd name="connsiteY4" fmla="*/ 331470 h 400050"/>
              <a:gd name="connsiteX0" fmla="*/ 0 w 916305"/>
              <a:gd name="connsiteY0" fmla="*/ 331470 h 403647"/>
              <a:gd name="connsiteX1" fmla="*/ 394335 w 916305"/>
              <a:gd name="connsiteY1" fmla="*/ 0 h 403647"/>
              <a:gd name="connsiteX2" fmla="*/ 916305 w 916305"/>
              <a:gd name="connsiteY2" fmla="*/ 66675 h 403647"/>
              <a:gd name="connsiteX3" fmla="*/ 290194 w 916305"/>
              <a:gd name="connsiteY3" fmla="*/ 403647 h 403647"/>
              <a:gd name="connsiteX4" fmla="*/ 0 w 916305"/>
              <a:gd name="connsiteY4" fmla="*/ 331470 h 403647"/>
              <a:gd name="connsiteX0" fmla="*/ 0 w 518918"/>
              <a:gd name="connsiteY0" fmla="*/ 331470 h 403647"/>
              <a:gd name="connsiteX1" fmla="*/ 394335 w 518918"/>
              <a:gd name="connsiteY1" fmla="*/ 0 h 403647"/>
              <a:gd name="connsiteX2" fmla="*/ 518918 w 518918"/>
              <a:gd name="connsiteY2" fmla="*/ 196176 h 403647"/>
              <a:gd name="connsiteX3" fmla="*/ 290194 w 518918"/>
              <a:gd name="connsiteY3" fmla="*/ 403647 h 403647"/>
              <a:gd name="connsiteX4" fmla="*/ 0 w 518918"/>
              <a:gd name="connsiteY4" fmla="*/ 331470 h 403647"/>
              <a:gd name="connsiteX0" fmla="*/ 0 w 518918"/>
              <a:gd name="connsiteY0" fmla="*/ 248734 h 320911"/>
              <a:gd name="connsiteX1" fmla="*/ 305598 w 518918"/>
              <a:gd name="connsiteY1" fmla="*/ 0 h 320911"/>
              <a:gd name="connsiteX2" fmla="*/ 518918 w 518918"/>
              <a:gd name="connsiteY2" fmla="*/ 113440 h 320911"/>
              <a:gd name="connsiteX3" fmla="*/ 290194 w 518918"/>
              <a:gd name="connsiteY3" fmla="*/ 320911 h 320911"/>
              <a:gd name="connsiteX4" fmla="*/ 0 w 518918"/>
              <a:gd name="connsiteY4" fmla="*/ 248734 h 320911"/>
              <a:gd name="connsiteX0" fmla="*/ 0 w 561357"/>
              <a:gd name="connsiteY0" fmla="*/ 248734 h 320911"/>
              <a:gd name="connsiteX1" fmla="*/ 305598 w 561357"/>
              <a:gd name="connsiteY1" fmla="*/ 0 h 320911"/>
              <a:gd name="connsiteX2" fmla="*/ 561357 w 561357"/>
              <a:gd name="connsiteY2" fmla="*/ 77468 h 320911"/>
              <a:gd name="connsiteX3" fmla="*/ 290194 w 561357"/>
              <a:gd name="connsiteY3" fmla="*/ 320911 h 320911"/>
              <a:gd name="connsiteX4" fmla="*/ 0 w 561357"/>
              <a:gd name="connsiteY4" fmla="*/ 248734 h 320911"/>
              <a:gd name="connsiteX0" fmla="*/ 0 w 571002"/>
              <a:gd name="connsiteY0" fmla="*/ 248734 h 320911"/>
              <a:gd name="connsiteX1" fmla="*/ 305598 w 571002"/>
              <a:gd name="connsiteY1" fmla="*/ 0 h 320911"/>
              <a:gd name="connsiteX2" fmla="*/ 571002 w 571002"/>
              <a:gd name="connsiteY2" fmla="*/ 63079 h 320911"/>
              <a:gd name="connsiteX3" fmla="*/ 290194 w 571002"/>
              <a:gd name="connsiteY3" fmla="*/ 320911 h 320911"/>
              <a:gd name="connsiteX4" fmla="*/ 0 w 571002"/>
              <a:gd name="connsiteY4" fmla="*/ 248734 h 32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002" h="320911">
                <a:moveTo>
                  <a:pt x="0" y="248734"/>
                </a:moveTo>
                <a:lnTo>
                  <a:pt x="305598" y="0"/>
                </a:lnTo>
                <a:lnTo>
                  <a:pt x="571002" y="63079"/>
                </a:lnTo>
                <a:lnTo>
                  <a:pt x="290194" y="320911"/>
                </a:lnTo>
                <a:lnTo>
                  <a:pt x="0" y="248734"/>
                </a:lnTo>
                <a:close/>
              </a:path>
            </a:pathLst>
          </a:custGeom>
          <a:solidFill>
            <a:srgbClr val="B50130">
              <a:alpha val="38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65D3B19C-F660-4882-9F87-714CCB653CD6}"/>
              </a:ext>
            </a:extLst>
          </p:cNvPr>
          <p:cNvCxnSpPr>
            <a:cxnSpLocks/>
            <a:stCxn id="19" idx="1"/>
            <a:endCxn id="13" idx="1"/>
          </p:cNvCxnSpPr>
          <p:nvPr/>
        </p:nvCxnSpPr>
        <p:spPr>
          <a:xfrm flipV="1">
            <a:off x="1961042" y="1704761"/>
            <a:ext cx="1913607" cy="1984810"/>
          </a:xfrm>
          <a:prstGeom prst="bentConnector3">
            <a:avLst>
              <a:gd name="adj1" fmla="val 1021"/>
            </a:avLst>
          </a:prstGeom>
          <a:solidFill>
            <a:srgbClr val="B50130">
              <a:alpha val="38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0A8BB3A-3C85-4555-8F01-E6723FEAAD62}"/>
              </a:ext>
            </a:extLst>
          </p:cNvPr>
          <p:cNvGrpSpPr/>
          <p:nvPr/>
        </p:nvGrpSpPr>
        <p:grpSpPr>
          <a:xfrm>
            <a:off x="3874649" y="757761"/>
            <a:ext cx="2285210" cy="1893999"/>
            <a:chOff x="3874648" y="757761"/>
            <a:chExt cx="2780645" cy="2304619"/>
          </a:xfrm>
        </p:grpSpPr>
        <p:pic>
          <p:nvPicPr>
            <p:cNvPr id="13" name="Imagem 12" descr="Tela de computador com texto preto sobre fundo branco&#10;&#10;Descrição gerada automaticamente com confiança baixa">
              <a:extLst>
                <a:ext uri="{FF2B5EF4-FFF2-40B4-BE49-F238E27FC236}">
                  <a16:creationId xmlns:a16="http://schemas.microsoft.com/office/drawing/2014/main" id="{D68C1A21-4BFD-4520-8984-70F263995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011" t="4892" r="24919" b="18956"/>
            <a:stretch/>
          </p:blipFill>
          <p:spPr>
            <a:xfrm>
              <a:off x="3874648" y="757761"/>
              <a:ext cx="2780645" cy="2304619"/>
            </a:xfrm>
            <a:prstGeom prst="rect">
              <a:avLst/>
            </a:prstGeom>
            <a:ln w="12700">
              <a:solidFill>
                <a:srgbClr val="B50130"/>
              </a:solidFill>
            </a:ln>
          </p:spPr>
        </p:pic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9CF2C9FA-1766-4DFE-9583-21676E1341E4}"/>
                </a:ext>
              </a:extLst>
            </p:cNvPr>
            <p:cNvSpPr/>
            <p:nvPr/>
          </p:nvSpPr>
          <p:spPr>
            <a:xfrm>
              <a:off x="5604386" y="1478280"/>
              <a:ext cx="379095" cy="216000"/>
            </a:xfrm>
            <a:prstGeom prst="ellipse">
              <a:avLst/>
            </a:prstGeom>
            <a:solidFill>
              <a:srgbClr val="B501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82ECEA22-461C-4611-9AB2-1B39A73D7901}"/>
                </a:ext>
              </a:extLst>
            </p:cNvPr>
            <p:cNvSpPr/>
            <p:nvPr/>
          </p:nvSpPr>
          <p:spPr>
            <a:xfrm>
              <a:off x="5163696" y="1731645"/>
              <a:ext cx="379095" cy="216000"/>
            </a:xfrm>
            <a:prstGeom prst="ellipse">
              <a:avLst/>
            </a:prstGeom>
            <a:solidFill>
              <a:srgbClr val="B501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9B4832CC-E7DB-45DF-A762-D5C3A5C27B4C}"/>
                </a:ext>
              </a:extLst>
            </p:cNvPr>
            <p:cNvSpPr/>
            <p:nvPr/>
          </p:nvSpPr>
          <p:spPr>
            <a:xfrm>
              <a:off x="4592826" y="2062566"/>
              <a:ext cx="379095" cy="216000"/>
            </a:xfrm>
            <a:prstGeom prst="ellipse">
              <a:avLst/>
            </a:prstGeom>
            <a:solidFill>
              <a:srgbClr val="B501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2AC13EBE-2974-422D-AA53-504FAC67F997}"/>
                </a:ext>
              </a:extLst>
            </p:cNvPr>
            <p:cNvSpPr/>
            <p:nvPr/>
          </p:nvSpPr>
          <p:spPr>
            <a:xfrm>
              <a:off x="4318570" y="1902546"/>
              <a:ext cx="309600" cy="180000"/>
            </a:xfrm>
            <a:prstGeom prst="ellipse">
              <a:avLst/>
            </a:prstGeom>
            <a:solidFill>
              <a:srgbClr val="B501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367CAF6-C25F-4118-8AB6-320D5FF8C1B6}"/>
              </a:ext>
            </a:extLst>
          </p:cNvPr>
          <p:cNvSpPr txBox="1"/>
          <p:nvPr/>
        </p:nvSpPr>
        <p:spPr>
          <a:xfrm>
            <a:off x="6454562" y="1777715"/>
            <a:ext cx="18731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OTWORY NA PRZEWODY DO DODATKOWYCH URZĄDZEŃ GRZEWCZYCH</a:t>
            </a:r>
          </a:p>
        </p:txBody>
      </p:sp>
      <p:cxnSp>
        <p:nvCxnSpPr>
          <p:cNvPr id="32" name="Conector: Angulado 31">
            <a:extLst>
              <a:ext uri="{FF2B5EF4-FFF2-40B4-BE49-F238E27FC236}">
                <a16:creationId xmlns:a16="http://schemas.microsoft.com/office/drawing/2014/main" id="{C15ED443-5523-4D6B-899B-72BDF063D0C7}"/>
              </a:ext>
            </a:extLst>
          </p:cNvPr>
          <p:cNvCxnSpPr>
            <a:cxnSpLocks/>
            <a:stCxn id="31" idx="1"/>
            <a:endCxn id="25" idx="4"/>
          </p:cNvCxnSpPr>
          <p:nvPr/>
        </p:nvCxnSpPr>
        <p:spPr>
          <a:xfrm rot="10800000">
            <a:off x="5451972" y="1527419"/>
            <a:ext cx="1002591" cy="465741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39351C8-9F45-4A02-A65D-24D529795681}"/>
              </a:ext>
            </a:extLst>
          </p:cNvPr>
          <p:cNvSpPr txBox="1"/>
          <p:nvPr/>
        </p:nvSpPr>
        <p:spPr>
          <a:xfrm>
            <a:off x="6454562" y="2656244"/>
            <a:ext cx="1873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OTWÓR NA KABEL ZASILAJĄCY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EAC9017-8103-4834-BD27-68C677C56E81}"/>
              </a:ext>
            </a:extLst>
          </p:cNvPr>
          <p:cNvSpPr txBox="1"/>
          <p:nvPr/>
        </p:nvSpPr>
        <p:spPr>
          <a:xfrm>
            <a:off x="6454562" y="1068462"/>
            <a:ext cx="2546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OTWÓR NA KABEL KOMUNIKACYJNY</a:t>
            </a:r>
          </a:p>
        </p:txBody>
      </p:sp>
      <p:cxnSp>
        <p:nvCxnSpPr>
          <p:cNvPr id="39" name="Conector: Angulado 38">
            <a:extLst>
              <a:ext uri="{FF2B5EF4-FFF2-40B4-BE49-F238E27FC236}">
                <a16:creationId xmlns:a16="http://schemas.microsoft.com/office/drawing/2014/main" id="{41C6866F-5A18-47DD-BCF9-0AC9F5D4C7FF}"/>
              </a:ext>
            </a:extLst>
          </p:cNvPr>
          <p:cNvCxnSpPr>
            <a:cxnSpLocks/>
            <a:stCxn id="31" idx="1"/>
            <a:endCxn id="28" idx="4"/>
          </p:cNvCxnSpPr>
          <p:nvPr/>
        </p:nvCxnSpPr>
        <p:spPr>
          <a:xfrm rot="10800000">
            <a:off x="5089800" y="1735641"/>
            <a:ext cx="1364762" cy="257518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Angulado 41">
            <a:extLst>
              <a:ext uri="{FF2B5EF4-FFF2-40B4-BE49-F238E27FC236}">
                <a16:creationId xmlns:a16="http://schemas.microsoft.com/office/drawing/2014/main" id="{71EAF1BC-23FC-441D-AE6B-381FD1F72AB3}"/>
              </a:ext>
            </a:extLst>
          </p:cNvPr>
          <p:cNvCxnSpPr>
            <a:cxnSpLocks/>
            <a:stCxn id="33" idx="1"/>
            <a:endCxn id="29" idx="4"/>
          </p:cNvCxnSpPr>
          <p:nvPr/>
        </p:nvCxnSpPr>
        <p:spPr>
          <a:xfrm rot="10800000">
            <a:off x="4620644" y="2007601"/>
            <a:ext cx="1833919" cy="779449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do 44">
            <a:extLst>
              <a:ext uri="{FF2B5EF4-FFF2-40B4-BE49-F238E27FC236}">
                <a16:creationId xmlns:a16="http://schemas.microsoft.com/office/drawing/2014/main" id="{2D2C7CFB-4736-4CC1-9413-7FF9CEB8B650}"/>
              </a:ext>
            </a:extLst>
          </p:cNvPr>
          <p:cNvCxnSpPr>
            <a:cxnSpLocks/>
            <a:stCxn id="34" idx="1"/>
            <a:endCxn id="30" idx="0"/>
          </p:cNvCxnSpPr>
          <p:nvPr/>
        </p:nvCxnSpPr>
        <p:spPr>
          <a:xfrm rot="10800000" flipV="1">
            <a:off x="4366696" y="1199267"/>
            <a:ext cx="2087867" cy="499310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4D500299-33DD-427A-9211-C9C8B0C7A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4"/>
          <a:stretch/>
        </p:blipFill>
        <p:spPr>
          <a:xfrm>
            <a:off x="0" y="2541127"/>
            <a:ext cx="8633460" cy="26023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31</a:t>
            </a:fld>
            <a:r>
              <a:rPr lang="pl-PL"/>
              <a:t> |</a:t>
            </a: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42F854F7-6659-4074-857F-A3D7DBE44D09}"/>
              </a:ext>
            </a:extLst>
          </p:cNvPr>
          <p:cNvSpPr/>
          <p:nvPr/>
        </p:nvSpPr>
        <p:spPr>
          <a:xfrm>
            <a:off x="1659256" y="3689571"/>
            <a:ext cx="563880" cy="169947"/>
          </a:xfrm>
          <a:custGeom>
            <a:avLst/>
            <a:gdLst>
              <a:gd name="connsiteX0" fmla="*/ 0 w 916305"/>
              <a:gd name="connsiteY0" fmla="*/ 331470 h 400050"/>
              <a:gd name="connsiteX1" fmla="*/ 394335 w 916305"/>
              <a:gd name="connsiteY1" fmla="*/ 0 h 400050"/>
              <a:gd name="connsiteX2" fmla="*/ 916305 w 916305"/>
              <a:gd name="connsiteY2" fmla="*/ 66675 h 400050"/>
              <a:gd name="connsiteX3" fmla="*/ 544830 w 916305"/>
              <a:gd name="connsiteY3" fmla="*/ 400050 h 400050"/>
              <a:gd name="connsiteX4" fmla="*/ 0 w 916305"/>
              <a:gd name="connsiteY4" fmla="*/ 331470 h 400050"/>
              <a:gd name="connsiteX0" fmla="*/ 0 w 916305"/>
              <a:gd name="connsiteY0" fmla="*/ 331470 h 403647"/>
              <a:gd name="connsiteX1" fmla="*/ 394335 w 916305"/>
              <a:gd name="connsiteY1" fmla="*/ 0 h 403647"/>
              <a:gd name="connsiteX2" fmla="*/ 916305 w 916305"/>
              <a:gd name="connsiteY2" fmla="*/ 66675 h 403647"/>
              <a:gd name="connsiteX3" fmla="*/ 290194 w 916305"/>
              <a:gd name="connsiteY3" fmla="*/ 403647 h 403647"/>
              <a:gd name="connsiteX4" fmla="*/ 0 w 916305"/>
              <a:gd name="connsiteY4" fmla="*/ 331470 h 403647"/>
              <a:gd name="connsiteX0" fmla="*/ 0 w 518918"/>
              <a:gd name="connsiteY0" fmla="*/ 331470 h 403647"/>
              <a:gd name="connsiteX1" fmla="*/ 394335 w 518918"/>
              <a:gd name="connsiteY1" fmla="*/ 0 h 403647"/>
              <a:gd name="connsiteX2" fmla="*/ 518918 w 518918"/>
              <a:gd name="connsiteY2" fmla="*/ 196176 h 403647"/>
              <a:gd name="connsiteX3" fmla="*/ 290194 w 518918"/>
              <a:gd name="connsiteY3" fmla="*/ 403647 h 403647"/>
              <a:gd name="connsiteX4" fmla="*/ 0 w 518918"/>
              <a:gd name="connsiteY4" fmla="*/ 331470 h 403647"/>
              <a:gd name="connsiteX0" fmla="*/ 0 w 518918"/>
              <a:gd name="connsiteY0" fmla="*/ 248734 h 320911"/>
              <a:gd name="connsiteX1" fmla="*/ 305598 w 518918"/>
              <a:gd name="connsiteY1" fmla="*/ 0 h 320911"/>
              <a:gd name="connsiteX2" fmla="*/ 518918 w 518918"/>
              <a:gd name="connsiteY2" fmla="*/ 113440 h 320911"/>
              <a:gd name="connsiteX3" fmla="*/ 290194 w 518918"/>
              <a:gd name="connsiteY3" fmla="*/ 320911 h 320911"/>
              <a:gd name="connsiteX4" fmla="*/ 0 w 518918"/>
              <a:gd name="connsiteY4" fmla="*/ 248734 h 320911"/>
              <a:gd name="connsiteX0" fmla="*/ 0 w 561357"/>
              <a:gd name="connsiteY0" fmla="*/ 248734 h 320911"/>
              <a:gd name="connsiteX1" fmla="*/ 305598 w 561357"/>
              <a:gd name="connsiteY1" fmla="*/ 0 h 320911"/>
              <a:gd name="connsiteX2" fmla="*/ 561357 w 561357"/>
              <a:gd name="connsiteY2" fmla="*/ 77468 h 320911"/>
              <a:gd name="connsiteX3" fmla="*/ 290194 w 561357"/>
              <a:gd name="connsiteY3" fmla="*/ 320911 h 320911"/>
              <a:gd name="connsiteX4" fmla="*/ 0 w 561357"/>
              <a:gd name="connsiteY4" fmla="*/ 248734 h 320911"/>
              <a:gd name="connsiteX0" fmla="*/ 0 w 571002"/>
              <a:gd name="connsiteY0" fmla="*/ 248734 h 320911"/>
              <a:gd name="connsiteX1" fmla="*/ 305598 w 571002"/>
              <a:gd name="connsiteY1" fmla="*/ 0 h 320911"/>
              <a:gd name="connsiteX2" fmla="*/ 571002 w 571002"/>
              <a:gd name="connsiteY2" fmla="*/ 63079 h 320911"/>
              <a:gd name="connsiteX3" fmla="*/ 290194 w 571002"/>
              <a:gd name="connsiteY3" fmla="*/ 320911 h 320911"/>
              <a:gd name="connsiteX4" fmla="*/ 0 w 571002"/>
              <a:gd name="connsiteY4" fmla="*/ 248734 h 32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002" h="320911">
                <a:moveTo>
                  <a:pt x="0" y="248734"/>
                </a:moveTo>
                <a:lnTo>
                  <a:pt x="305598" y="0"/>
                </a:lnTo>
                <a:lnTo>
                  <a:pt x="571002" y="63079"/>
                </a:lnTo>
                <a:lnTo>
                  <a:pt x="290194" y="320911"/>
                </a:lnTo>
                <a:lnTo>
                  <a:pt x="0" y="248734"/>
                </a:lnTo>
                <a:close/>
              </a:path>
            </a:pathLst>
          </a:custGeom>
          <a:solidFill>
            <a:srgbClr val="B50130">
              <a:alpha val="38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D380C9B2-57A6-4B3C-A489-F39517707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7" r="12205"/>
          <a:stretch/>
        </p:blipFill>
        <p:spPr>
          <a:xfrm>
            <a:off x="5504688" y="742303"/>
            <a:ext cx="3533792" cy="2434204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F62A21DC-6014-40A4-A879-C9CAB4C8862A}"/>
              </a:ext>
            </a:extLst>
          </p:cNvPr>
          <p:cNvSpPr txBox="1"/>
          <p:nvPr/>
        </p:nvSpPr>
        <p:spPr>
          <a:xfrm>
            <a:off x="965736" y="1096015"/>
            <a:ext cx="341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/>
              <a:t>Gotowa wiązka przewodów </a:t>
            </a: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pl-PL" sz="1400">
                <a:solidFill>
                  <a:srgbClr val="B50130"/>
                </a:solidFill>
              </a:rPr>
              <a:t>zasilanie i przewody komunikacyjne</a:t>
            </a: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pl-PL" sz="1400"/>
              <a:t> musi zostać przeciągnięta przez podstawę, aby docelowo zostać podłączona do szafki elektrycznej rooftopa.</a:t>
            </a: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876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329B7D0F-F37C-4D65-9BBD-630C518BF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3" b="8280"/>
          <a:stretch/>
        </p:blipFill>
        <p:spPr>
          <a:xfrm>
            <a:off x="0" y="1479604"/>
            <a:ext cx="9144000" cy="36638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32</a:t>
            </a:fld>
            <a:r>
              <a:rPr lang="pl-PL"/>
              <a:t> |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407014" y="685872"/>
            <a:ext cx="8329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Upewnij się, czy gumowa uszczelka na złączu nie została uszkodzona podczas transportu.</a:t>
            </a:r>
          </a:p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W razie potrzeby ta fabrycznie zamontowana uszczelka musi zostać wymieniona lub naprawiona przed zamontowaniem rooftopa.</a:t>
            </a: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73C609C4-466F-45DE-8DF3-733ABB314B4D}"/>
              </a:ext>
            </a:extLst>
          </p:cNvPr>
          <p:cNvSpPr/>
          <p:nvPr/>
        </p:nvSpPr>
        <p:spPr>
          <a:xfrm rot="2651080">
            <a:off x="643050" y="2279845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10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pl-PL" sz="1200" b="1" dirty="0"/>
            </a:br>
            <a:br>
              <a:rPr lang="pl-PL" sz="1200" b="1" dirty="0"/>
            </a:br>
            <a:br>
              <a:rPr lang="pl-PL" sz="1200" b="1" dirty="0"/>
            </a:br>
            <a:br>
              <a:rPr lang="pl-PL" sz="1200" b="1" dirty="0"/>
            </a:br>
            <a:r>
              <a:rPr lang="pl-PL" sz="4800" b="1" dirty="0"/>
              <a:t>e-Baltic</a:t>
            </a:r>
            <a:br>
              <a:rPr lang="pl-PL" sz="4000" b="1" dirty="0"/>
            </a:br>
            <a:r>
              <a:rPr lang="pl-PL" sz="2800" b="1" dirty="0"/>
              <a:t>Instalacja rooftopa</a:t>
            </a:r>
          </a:p>
        </p:txBody>
      </p:sp>
    </p:spTree>
    <p:extLst>
      <p:ext uri="{BB962C8B-B14F-4D97-AF65-F5344CB8AC3E}">
        <p14:creationId xmlns:p14="http://schemas.microsoft.com/office/powerpoint/2010/main" val="2115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F1B6EDDB-3F50-4EFC-8665-96AE3FA3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" y="1678918"/>
            <a:ext cx="4815115" cy="30618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 sz="1800" dirty="0"/>
              <a:t>INSTALACJA</a:t>
            </a:r>
            <a:r>
              <a:rPr lang="pl-PL" sz="2800" dirty="0"/>
              <a:t> </a:t>
            </a:r>
            <a:r>
              <a:rPr lang="pl-PL" sz="1800" dirty="0"/>
              <a:t>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34</a:t>
            </a:fld>
            <a:r>
              <a:rPr lang="pl-PL"/>
              <a:t> |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1154430" y="714949"/>
            <a:ext cx="68351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USUWANIE ZABEZPIECZENIA PRZED USZKODZENIEM PODCZAS PODNOSZENIA WÓZKIEM WIDŁOWYM, ZNAJDUJĄCEGO SIĘ POD URZĄDZENIEM </a:t>
            </a:r>
          </a:p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Przed montażem należy zdjąć zabezpieczenia przed uszkodzeniem podczas podnoszenia wózkiem widłowym, znajdujące się pod urządzeniem.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9CC6EF4-5393-40DC-990E-60413DC7C79E}"/>
              </a:ext>
            </a:extLst>
          </p:cNvPr>
          <p:cNvSpPr txBox="1"/>
          <p:nvPr/>
        </p:nvSpPr>
        <p:spPr>
          <a:xfrm>
            <a:off x="5350509" y="1755310"/>
            <a:ext cx="3557263" cy="2985433"/>
          </a:xfrm>
          <a:prstGeom prst="rect">
            <a:avLst/>
          </a:prstGeom>
          <a:noFill/>
          <a:ln>
            <a:solidFill>
              <a:srgbClr val="B5013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Podczas demontażu prowadnic do podnoszenia wózkiem należy uważać, aby nie spowodować obrażeń ciała.</a:t>
            </a: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Umieścić urządzenie w bezpiecznym miejscu, a następnie usunąć prowadnice do podnoszenia wózkiem.</a:t>
            </a: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rgbClr val="B50130"/>
                </a:solidFill>
              </a:rPr>
              <a:t>UWAGA: NIGDY NIE UŻYWAJ WÓZKA WIDŁOWEGO DO TRANSPORTU URZĄDZENIA BEZ ZABEZPIECZEŃ OCHRONNYCH.</a:t>
            </a:r>
          </a:p>
        </p:txBody>
      </p:sp>
    </p:spTree>
    <p:extLst>
      <p:ext uri="{BB962C8B-B14F-4D97-AF65-F5344CB8AC3E}">
        <p14:creationId xmlns:p14="http://schemas.microsoft.com/office/powerpoint/2010/main" val="40612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398FE9C6-D004-4404-BC8E-564B4F28BE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032" y="447351"/>
            <a:ext cx="3771776" cy="465388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 dirty="0"/>
              <a:t>INSTALACJA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C39F2-7773-9641-957D-47E9D005E398}" type="datetime1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19/11/2021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79D5AC-1C0B-9841-873A-C169B35CF2CF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|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4032032" y="810104"/>
            <a:ext cx="4875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dirty="0">
                <a:solidFill>
                  <a:srgbClr val="B50130"/>
                </a:solidFill>
              </a:rPr>
              <a:t>Przygotowanie do podnoszenia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Umieść szekle w każdym otworze znajdującym się w każdym narożniku urządzenia (niektóre urządzenia mogą mieć 6 otworów do podnoszenia).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Maksymalna średnica trzpienia szekli = 20 mm.</a:t>
            </a:r>
          </a:p>
        </p:txBody>
      </p: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6B01E039-9327-40B5-ADCB-5D16620EF513}"/>
              </a:ext>
            </a:extLst>
          </p:cNvPr>
          <p:cNvCxnSpPr>
            <a:cxnSpLocks/>
            <a:stCxn id="23" idx="3"/>
            <a:endCxn id="8" idx="2"/>
          </p:cNvCxnSpPr>
          <p:nvPr/>
        </p:nvCxnSpPr>
        <p:spPr>
          <a:xfrm flipV="1">
            <a:off x="1733550" y="4653115"/>
            <a:ext cx="4736352" cy="316020"/>
          </a:xfrm>
          <a:prstGeom prst="bentConnector2">
            <a:avLst/>
          </a:prstGeom>
          <a:noFill/>
          <a:ln w="12700" cap="rnd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520312B5-CDDA-4246-8412-D904D90BFE56}"/>
              </a:ext>
            </a:extLst>
          </p:cNvPr>
          <p:cNvSpPr/>
          <p:nvPr/>
        </p:nvSpPr>
        <p:spPr>
          <a:xfrm>
            <a:off x="282448" y="4446963"/>
            <a:ext cx="1451102" cy="522172"/>
          </a:xfrm>
          <a:custGeom>
            <a:avLst/>
            <a:gdLst>
              <a:gd name="connsiteX0" fmla="*/ 0 w 1163320"/>
              <a:gd name="connsiteY0" fmla="*/ 177800 h 596900"/>
              <a:gd name="connsiteX1" fmla="*/ 0 w 1163320"/>
              <a:gd name="connsiteY1" fmla="*/ 0 h 596900"/>
              <a:gd name="connsiteX2" fmla="*/ 1163320 w 1163320"/>
              <a:gd name="connsiteY2" fmla="*/ 424180 h 596900"/>
              <a:gd name="connsiteX3" fmla="*/ 1163320 w 1163320"/>
              <a:gd name="connsiteY3" fmla="*/ 596900 h 596900"/>
              <a:gd name="connsiteX4" fmla="*/ 0 w 1163320"/>
              <a:gd name="connsiteY4" fmla="*/ 1778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320" h="596900">
                <a:moveTo>
                  <a:pt x="0" y="177800"/>
                </a:moveTo>
                <a:lnTo>
                  <a:pt x="0" y="0"/>
                </a:lnTo>
                <a:lnTo>
                  <a:pt x="1163320" y="424180"/>
                </a:lnTo>
                <a:lnTo>
                  <a:pt x="1163320" y="596900"/>
                </a:lnTo>
                <a:lnTo>
                  <a:pt x="0" y="177800"/>
                </a:lnTo>
                <a:close/>
              </a:path>
            </a:pathLst>
          </a:custGeom>
          <a:noFill/>
          <a:ln w="12700" cap="rnd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8" name="Imagem 7" descr="Uma imagem contendo Diagrama&#10;&#10;Descrição gerada automaticamente">
            <a:extLst>
              <a:ext uri="{FF2B5EF4-FFF2-40B4-BE49-F238E27FC236}">
                <a16:creationId xmlns:a16="http://schemas.microsoft.com/office/drawing/2014/main" id="{8668ED30-9351-4C92-93EE-191F6551E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8" r="3897"/>
          <a:stretch/>
        </p:blipFill>
        <p:spPr>
          <a:xfrm>
            <a:off x="4032032" y="2265680"/>
            <a:ext cx="4875740" cy="2387435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34748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5DD29325-A9CC-4291-84AC-AB04DB6C70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003" y="622574"/>
            <a:ext cx="3597567" cy="45209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36</a:t>
            </a:fld>
            <a:r>
              <a:rPr lang="pl-PL"/>
              <a:t> |</a:t>
            </a: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5A649680-AB56-434F-A171-2E92CF918755}"/>
              </a:ext>
            </a:extLst>
          </p:cNvPr>
          <p:cNvSpPr/>
          <p:nvPr/>
        </p:nvSpPr>
        <p:spPr>
          <a:xfrm>
            <a:off x="2143760" y="914400"/>
            <a:ext cx="1488440" cy="3352800"/>
          </a:xfrm>
          <a:custGeom>
            <a:avLst/>
            <a:gdLst>
              <a:gd name="connsiteX0" fmla="*/ 0 w 1488440"/>
              <a:gd name="connsiteY0" fmla="*/ 0 h 3352800"/>
              <a:gd name="connsiteX1" fmla="*/ 1295400 w 1488440"/>
              <a:gd name="connsiteY1" fmla="*/ 2560320 h 3352800"/>
              <a:gd name="connsiteX2" fmla="*/ 1290320 w 1488440"/>
              <a:gd name="connsiteY2" fmla="*/ 2611120 h 3352800"/>
              <a:gd name="connsiteX3" fmla="*/ 1488440 w 1488440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440" h="3352800">
                <a:moveTo>
                  <a:pt x="0" y="0"/>
                </a:moveTo>
                <a:lnTo>
                  <a:pt x="1295400" y="2560320"/>
                </a:lnTo>
                <a:lnTo>
                  <a:pt x="1290320" y="2611120"/>
                </a:lnTo>
                <a:lnTo>
                  <a:pt x="1488440" y="3352800"/>
                </a:lnTo>
              </a:path>
            </a:pathLst>
          </a:custGeom>
          <a:ln w="57150" cap="rnd">
            <a:solidFill>
              <a:srgbClr val="FFC000"/>
            </a:solidFill>
          </a:ln>
          <a:effectLst>
            <a:glow rad="50800">
              <a:srgbClr val="800000">
                <a:alpha val="8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675BCDF-CC68-4598-8325-4E8569D959E3}"/>
              </a:ext>
            </a:extLst>
          </p:cNvPr>
          <p:cNvSpPr txBox="1"/>
          <p:nvPr/>
        </p:nvSpPr>
        <p:spPr>
          <a:xfrm rot="3801366">
            <a:off x="2672324" y="2265164"/>
            <a:ext cx="94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>
                <a:solidFill>
                  <a:srgbClr val="800000"/>
                </a:solidFill>
              </a:rPr>
              <a:t>5 m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A9A28CA-815C-4FF4-A4B2-41D8F051B2FA}"/>
              </a:ext>
            </a:extLst>
          </p:cNvPr>
          <p:cNvSpPr txBox="1"/>
          <p:nvPr/>
        </p:nvSpPr>
        <p:spPr>
          <a:xfrm>
            <a:off x="4032032" y="810104"/>
            <a:ext cx="487574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>
                <a:solidFill>
                  <a:srgbClr val="B50130"/>
                </a:solidFill>
              </a:rPr>
              <a:t>Przygotowanie do podnoszenia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sz="1200">
                <a:solidFill>
                  <a:schemeClr val="bg1">
                    <a:lumMod val="50000"/>
                  </a:schemeClr>
                </a:solidFill>
              </a:rPr>
              <a:t>Dla każdej szekli użyj liny o długości co najmniej 5 m.</a:t>
            </a:r>
          </a:p>
        </p:txBody>
      </p:sp>
    </p:spTree>
    <p:extLst>
      <p:ext uri="{BB962C8B-B14F-4D97-AF65-F5344CB8AC3E}">
        <p14:creationId xmlns:p14="http://schemas.microsoft.com/office/powerpoint/2010/main" val="31722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1F1464D1-D6C6-482E-950F-56617012C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241" y="2486248"/>
            <a:ext cx="4047860" cy="221481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46D4E5E-E678-483B-8117-B1471F387750}"/>
              </a:ext>
            </a:extLst>
          </p:cNvPr>
          <p:cNvSpPr/>
          <p:nvPr/>
        </p:nvSpPr>
        <p:spPr>
          <a:xfrm>
            <a:off x="4372241" y="2486248"/>
            <a:ext cx="4047860" cy="2214818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m 8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06BE70AE-C704-4C93-A287-E5168699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2241" y="2486248"/>
            <a:ext cx="4047860" cy="2214818"/>
          </a:xfrm>
          <a:prstGeom prst="rect">
            <a:avLst/>
          </a:prstGeom>
          <a:ln>
            <a:noFill/>
          </a:ln>
        </p:spPr>
      </p:pic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5DD29325-A9CC-4291-84AC-AB04DB6C70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003" y="622574"/>
            <a:ext cx="3597567" cy="45209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37</a:t>
            </a:fld>
            <a:r>
              <a:rPr lang="pl-PL"/>
              <a:t> |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4FAAAC7-2F18-41D7-B729-C2F53948BAEB}"/>
              </a:ext>
            </a:extLst>
          </p:cNvPr>
          <p:cNvSpPr txBox="1"/>
          <p:nvPr/>
        </p:nvSpPr>
        <p:spPr>
          <a:xfrm>
            <a:off x="4032032" y="810104"/>
            <a:ext cx="487574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>
                <a:solidFill>
                  <a:srgbClr val="B50130"/>
                </a:solidFill>
              </a:rPr>
              <a:t>Przygotowanie do podnoszenia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sz="1200">
                <a:solidFill>
                  <a:schemeClr val="bg1">
                    <a:lumMod val="85000"/>
                  </a:schemeClr>
                </a:solidFill>
              </a:rPr>
              <a:t>Dla każdej szekli użyj liny o długości co najmniej 5 m.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sz="1200">
                <a:solidFill>
                  <a:schemeClr val="bg1">
                    <a:lumMod val="50000"/>
                  </a:schemeClr>
                </a:solidFill>
              </a:rPr>
              <a:t>Pamiętaj o umieszczeniu kartonu na każdej linie, aby chronić rooftop.</a:t>
            </a:r>
          </a:p>
        </p:txBody>
      </p:sp>
    </p:spTree>
    <p:extLst>
      <p:ext uri="{BB962C8B-B14F-4D97-AF65-F5344CB8AC3E}">
        <p14:creationId xmlns:p14="http://schemas.microsoft.com/office/powerpoint/2010/main" val="26795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5DD29325-A9CC-4291-84AC-AB04DB6C70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003" y="622574"/>
            <a:ext cx="3597567" cy="45209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38</a:t>
            </a:fld>
            <a:r>
              <a:rPr lang="pl-PL"/>
              <a:t> |</a:t>
            </a:r>
          </a:p>
        </p:txBody>
      </p:sp>
      <p:pic>
        <p:nvPicPr>
          <p:cNvPr id="13" name="Imagem 12" descr="Diagrama&#10;&#10;Descrição gerada automaticamente">
            <a:extLst>
              <a:ext uri="{FF2B5EF4-FFF2-40B4-BE49-F238E27FC236}">
                <a16:creationId xmlns:a16="http://schemas.microsoft.com/office/drawing/2014/main" id="{21FBFCA7-E33A-4993-9CD7-8CE53D64D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241" y="2486248"/>
            <a:ext cx="4047860" cy="221481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DE3442C4-AE3F-4C43-A3C6-93F3E6084E48}"/>
              </a:ext>
            </a:extLst>
          </p:cNvPr>
          <p:cNvSpPr/>
          <p:nvPr/>
        </p:nvSpPr>
        <p:spPr>
          <a:xfrm>
            <a:off x="4372241" y="2486248"/>
            <a:ext cx="4047860" cy="2214818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87EA165-E531-4656-81A1-9040FD2FBC7C}"/>
              </a:ext>
            </a:extLst>
          </p:cNvPr>
          <p:cNvSpPr txBox="1"/>
          <p:nvPr/>
        </p:nvSpPr>
        <p:spPr>
          <a:xfrm>
            <a:off x="4032032" y="810104"/>
            <a:ext cx="4875740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>
                <a:solidFill>
                  <a:srgbClr val="B50130"/>
                </a:solidFill>
              </a:rPr>
              <a:t>Przygotowanie do podnoszenia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sz="1200">
                <a:solidFill>
                  <a:schemeClr val="bg1">
                    <a:lumMod val="85000"/>
                  </a:schemeClr>
                </a:solidFill>
              </a:rPr>
              <a:t>Dla każdej szekli użyj liny o długości co najmniej 5 m.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sz="1200">
                <a:solidFill>
                  <a:schemeClr val="bg1">
                    <a:lumMod val="85000"/>
                  </a:schemeClr>
                </a:solidFill>
              </a:rPr>
              <a:t>Pamiętaj o umieszczeniu kartonu na każdej linie, aby chronić rooftop.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sz="1200">
                <a:solidFill>
                  <a:schemeClr val="bg1">
                    <a:lumMod val="50000"/>
                  </a:schemeClr>
                </a:solidFill>
              </a:rPr>
              <a:t>Urządzenie należy podnosić za pomocą belek rozporowych, aby liny nie uszkodziły urządzenia.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l-PL" sz="1200">
                <a:solidFill>
                  <a:schemeClr val="bg1">
                    <a:lumMod val="50000"/>
                  </a:schemeClr>
                </a:solidFill>
              </a:rPr>
              <a:t>Belki rozporowe powinny być równe szerokości urządzenia.</a:t>
            </a:r>
          </a:p>
        </p:txBody>
      </p:sp>
      <p:pic>
        <p:nvPicPr>
          <p:cNvPr id="11" name="Imagem 10" descr="Forma&#10;&#10;Descrição gerada automaticamente">
            <a:extLst>
              <a:ext uri="{FF2B5EF4-FFF2-40B4-BE49-F238E27FC236}">
                <a16:creationId xmlns:a16="http://schemas.microsoft.com/office/drawing/2014/main" id="{9E7A8866-EC06-4D25-9F08-010DDFB06A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2241" y="2486248"/>
            <a:ext cx="4047860" cy="22148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7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39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793429" y="1400923"/>
            <a:ext cx="297847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l-PL"/>
              <a:t>Delikatnie i stopniowo napinaj liny, aż urządzenie zacznie się poruszać.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pl-PL">
                <a:solidFill>
                  <a:srgbClr val="B50130"/>
                </a:solidFill>
              </a:rPr>
              <a:t>Pamiętaj, aby przesuwać urządzenie w pozycji poziomej </a:t>
            </a:r>
          </a:p>
        </p:txBody>
      </p:sp>
      <p:pic>
        <p:nvPicPr>
          <p:cNvPr id="8" name="Gráfico 7" descr="Aviso com preenchimento sólido">
            <a:extLst>
              <a:ext uri="{FF2B5EF4-FFF2-40B4-BE49-F238E27FC236}">
                <a16:creationId xmlns:a16="http://schemas.microsoft.com/office/drawing/2014/main" id="{DE4C874E-7871-4342-8041-19FB92860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7235" y="2608946"/>
            <a:ext cx="500660" cy="500660"/>
          </a:xfrm>
          <a:prstGeom prst="rect">
            <a:avLst/>
          </a:prstGeom>
        </p:spPr>
      </p:pic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42BC7984-7011-43B5-B57B-3B20DDDE621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8703" y="622574"/>
            <a:ext cx="3385580" cy="452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09A3FD0A-0277-4B87-A27E-D5ED10DA3CEE}"/>
              </a:ext>
            </a:extLst>
          </p:cNvPr>
          <p:cNvSpPr/>
          <p:nvPr/>
        </p:nvSpPr>
        <p:spPr>
          <a:xfrm>
            <a:off x="3297780" y="3125043"/>
            <a:ext cx="1381125" cy="944880"/>
          </a:xfrm>
          <a:custGeom>
            <a:avLst/>
            <a:gdLst>
              <a:gd name="connsiteX0" fmla="*/ 0 w 1381125"/>
              <a:gd name="connsiteY0" fmla="*/ 335280 h 944880"/>
              <a:gd name="connsiteX1" fmla="*/ 1381125 w 1381125"/>
              <a:gd name="connsiteY1" fmla="*/ 944880 h 944880"/>
              <a:gd name="connsiteX2" fmla="*/ 1381125 w 1381125"/>
              <a:gd name="connsiteY2" fmla="*/ 611505 h 944880"/>
              <a:gd name="connsiteX3" fmla="*/ 1905 w 1381125"/>
              <a:gd name="connsiteY3" fmla="*/ 0 h 944880"/>
              <a:gd name="connsiteX4" fmla="*/ 0 w 1381125"/>
              <a:gd name="connsiteY4" fmla="*/ 33528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125" h="944880">
                <a:moveTo>
                  <a:pt x="0" y="335280"/>
                </a:moveTo>
                <a:lnTo>
                  <a:pt x="1381125" y="944880"/>
                </a:lnTo>
                <a:lnTo>
                  <a:pt x="1381125" y="611505"/>
                </a:lnTo>
                <a:lnTo>
                  <a:pt x="1905" y="0"/>
                </a:lnTo>
                <a:lnTo>
                  <a:pt x="0" y="335280"/>
                </a:lnTo>
                <a:close/>
              </a:path>
            </a:pathLst>
          </a:custGeom>
          <a:noFill/>
          <a:ln w="12700" cap="rnd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 descr="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B9F0DE9-814E-42DE-8F5C-02044874D0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30" y="921141"/>
            <a:ext cx="4034943" cy="40349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 dirty="0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 dirty="0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105434" y="714684"/>
            <a:ext cx="2369161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Upewnij się, że haki do podnoszenia są zamocowane we właściwej pozycji.</a:t>
            </a:r>
          </a:p>
          <a:p>
            <a:pPr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Podstawa dachowa ma </a:t>
            </a:r>
            <a:r>
              <a:rPr lang="pl-PL" sz="1400" dirty="0">
                <a:solidFill>
                  <a:srgbClr val="B50130"/>
                </a:solidFill>
              </a:rPr>
              <a:t>4 ucha do podnoszenia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, po jednym na każdym rogu.</a:t>
            </a:r>
          </a:p>
        </p:txBody>
      </p: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0643D62E-AB91-48C7-BEDF-BAFC2EF5F0D2}"/>
              </a:ext>
            </a:extLst>
          </p:cNvPr>
          <p:cNvCxnSpPr>
            <a:cxnSpLocks/>
            <a:endCxn id="11" idx="1"/>
          </p:cNvCxnSpPr>
          <p:nvPr/>
        </p:nvCxnSpPr>
        <p:spPr>
          <a:xfrm rot="5400000" flipH="1" flipV="1">
            <a:off x="3732607" y="1958617"/>
            <a:ext cx="1624736" cy="1256590"/>
          </a:xfrm>
          <a:prstGeom prst="bentConnector2">
            <a:avLst/>
          </a:prstGeom>
          <a:ln w="12700" cap="rnd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3C6DC8F5-00B0-4B33-857F-16E7DC055D67}"/>
              </a:ext>
            </a:extLst>
          </p:cNvPr>
          <p:cNvCxnSpPr>
            <a:cxnSpLocks/>
          </p:cNvCxnSpPr>
          <p:nvPr/>
        </p:nvCxnSpPr>
        <p:spPr>
          <a:xfrm>
            <a:off x="1759698" y="4833620"/>
            <a:ext cx="3165362" cy="0"/>
          </a:xfrm>
          <a:prstGeom prst="line">
            <a:avLst/>
          </a:prstGeom>
          <a:noFill/>
          <a:ln w="12700" cap="rnd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696CE16B-6D21-4A60-8C77-F396507092DC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925060" y="3827817"/>
            <a:ext cx="248211" cy="0"/>
          </a:xfrm>
          <a:prstGeom prst="line">
            <a:avLst/>
          </a:prstGeom>
          <a:noFill/>
          <a:ln w="12700" cap="rnd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A8CD6E24-F6CF-45A6-AA48-86FEEF3A77A8}"/>
              </a:ext>
            </a:extLst>
          </p:cNvPr>
          <p:cNvCxnSpPr>
            <a:cxnSpLocks/>
          </p:cNvCxnSpPr>
          <p:nvPr/>
        </p:nvCxnSpPr>
        <p:spPr>
          <a:xfrm flipV="1">
            <a:off x="4925060" y="3827817"/>
            <a:ext cx="0" cy="1005803"/>
          </a:xfrm>
          <a:prstGeom prst="line">
            <a:avLst/>
          </a:prstGeom>
          <a:noFill/>
          <a:ln w="12700" cap="rnd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669F7899-A8B9-4425-9549-E35822BC477B}"/>
              </a:ext>
            </a:extLst>
          </p:cNvPr>
          <p:cNvSpPr/>
          <p:nvPr/>
        </p:nvSpPr>
        <p:spPr>
          <a:xfrm>
            <a:off x="1093470" y="3499485"/>
            <a:ext cx="1381125" cy="944880"/>
          </a:xfrm>
          <a:custGeom>
            <a:avLst/>
            <a:gdLst>
              <a:gd name="connsiteX0" fmla="*/ 0 w 1381125"/>
              <a:gd name="connsiteY0" fmla="*/ 335280 h 944880"/>
              <a:gd name="connsiteX1" fmla="*/ 1381125 w 1381125"/>
              <a:gd name="connsiteY1" fmla="*/ 944880 h 944880"/>
              <a:gd name="connsiteX2" fmla="*/ 1381125 w 1381125"/>
              <a:gd name="connsiteY2" fmla="*/ 611505 h 944880"/>
              <a:gd name="connsiteX3" fmla="*/ 1905 w 1381125"/>
              <a:gd name="connsiteY3" fmla="*/ 0 h 944880"/>
              <a:gd name="connsiteX4" fmla="*/ 0 w 1381125"/>
              <a:gd name="connsiteY4" fmla="*/ 33528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125" h="944880">
                <a:moveTo>
                  <a:pt x="0" y="335280"/>
                </a:moveTo>
                <a:lnTo>
                  <a:pt x="1381125" y="944880"/>
                </a:lnTo>
                <a:lnTo>
                  <a:pt x="1381125" y="611505"/>
                </a:lnTo>
                <a:lnTo>
                  <a:pt x="1905" y="0"/>
                </a:lnTo>
                <a:lnTo>
                  <a:pt x="0" y="335280"/>
                </a:lnTo>
                <a:close/>
              </a:path>
            </a:pathLst>
          </a:custGeom>
          <a:noFill/>
          <a:ln w="12700" cap="rnd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767FE03C-9771-47C8-8A74-F3A8BA819BE4}"/>
              </a:ext>
            </a:extLst>
          </p:cNvPr>
          <p:cNvCxnSpPr>
            <a:cxnSpLocks/>
          </p:cNvCxnSpPr>
          <p:nvPr/>
        </p:nvCxnSpPr>
        <p:spPr>
          <a:xfrm flipV="1">
            <a:off x="1759698" y="4130040"/>
            <a:ext cx="0" cy="703581"/>
          </a:xfrm>
          <a:prstGeom prst="line">
            <a:avLst/>
          </a:prstGeom>
          <a:noFill/>
          <a:ln w="12700" cap="rnd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" name="Imagem 4" descr="Diagrama&#10;&#10;Descrição gerada automaticamente com confiança baixa">
            <a:extLst>
              <a:ext uri="{FF2B5EF4-FFF2-40B4-BE49-F238E27FC236}">
                <a16:creationId xmlns:a16="http://schemas.microsoft.com/office/drawing/2014/main" id="{547A5376-5CCC-4247-ACAE-6A250A07C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3"/>
          <a:stretch/>
        </p:blipFill>
        <p:spPr>
          <a:xfrm>
            <a:off x="5173271" y="2938613"/>
            <a:ext cx="3590378" cy="177840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11" name="Imagem 10" descr="Diagrama, Desenho técnico&#10;&#10;Descrição gerada automaticamente">
            <a:extLst>
              <a:ext uri="{FF2B5EF4-FFF2-40B4-BE49-F238E27FC236}">
                <a16:creationId xmlns:a16="http://schemas.microsoft.com/office/drawing/2014/main" id="{661BF98B-F4FC-400D-BB85-7449608BB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270" y="802549"/>
            <a:ext cx="3585934" cy="1943989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24687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40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270462" y="1021052"/>
            <a:ext cx="39713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pl-PL" dirty="0"/>
              <a:t>Przenieś urządzenie na miejsce, gdzie zostanie zainstalowane.</a:t>
            </a:r>
          </a:p>
          <a:p>
            <a:pPr algn="l"/>
            <a:endParaRPr lang="en-GB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dirty="0"/>
              <a:t>Dźwigowy i instalator są na dachu i prowadzą operatora dźwigu, który ma ograniczoną widoczność.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dirty="0"/>
              <a:t>Do pozycjonowania urządzenia i ustawienia go na podstawie dachowej należy używać uchwytów z przyssawkami.</a:t>
            </a:r>
          </a:p>
        </p:txBody>
      </p:sp>
      <p:pic>
        <p:nvPicPr>
          <p:cNvPr id="1026" name="Picture 2" descr="Heavy Duty Aluminum Suction Cup Plate Double Handle Professional Glass  Puller/Lifter/Gripper Hand Tool Opening Pry Suction Cup|opening pry|pry  openingopen repair - AliExpress">
            <a:extLst>
              <a:ext uri="{FF2B5EF4-FFF2-40B4-BE49-F238E27FC236}">
                <a16:creationId xmlns:a16="http://schemas.microsoft.com/office/drawing/2014/main" id="{B4FCEB60-64D2-4FCD-B774-FE8AF73E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29" y="3617623"/>
            <a:ext cx="10096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6E28E0E3-6E21-4949-881E-CC8F35D6F0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7176" y="637144"/>
            <a:ext cx="4703639" cy="450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iagrama, Desenho técnico&#10;&#10;Descrição gerada automaticamente">
            <a:extLst>
              <a:ext uri="{FF2B5EF4-FFF2-40B4-BE49-F238E27FC236}">
                <a16:creationId xmlns:a16="http://schemas.microsoft.com/office/drawing/2014/main" id="{F1D81347-176D-457D-BEB8-5CC04B3DF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0" r="2072"/>
          <a:stretch/>
        </p:blipFill>
        <p:spPr>
          <a:xfrm>
            <a:off x="4251959" y="744941"/>
            <a:ext cx="4770121" cy="252666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41</a:t>
            </a:fld>
            <a:r>
              <a:rPr lang="pl-PL"/>
              <a:t> |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ADF9F77-72A3-4BC6-90E7-3288FA7698AB}"/>
              </a:ext>
            </a:extLst>
          </p:cNvPr>
          <p:cNvSpPr/>
          <p:nvPr/>
        </p:nvSpPr>
        <p:spPr>
          <a:xfrm>
            <a:off x="4658978" y="2409641"/>
            <a:ext cx="750052" cy="593813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ector: Angulado 14">
            <a:extLst>
              <a:ext uri="{FF2B5EF4-FFF2-40B4-BE49-F238E27FC236}">
                <a16:creationId xmlns:a16="http://schemas.microsoft.com/office/drawing/2014/main" id="{5864F819-1047-4478-A4B3-681E35A95BA9}"/>
              </a:ext>
            </a:extLst>
          </p:cNvPr>
          <p:cNvCxnSpPr>
            <a:cxnSpLocks/>
            <a:stCxn id="14" idx="1"/>
            <a:endCxn id="6" idx="3"/>
          </p:cNvCxnSpPr>
          <p:nvPr/>
        </p:nvCxnSpPr>
        <p:spPr>
          <a:xfrm rot="10800000" flipV="1">
            <a:off x="3572142" y="2706547"/>
            <a:ext cx="1086837" cy="530957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A79F76E-61EC-4408-AD47-42C9D9214C62}"/>
              </a:ext>
            </a:extLst>
          </p:cNvPr>
          <p:cNvSpPr txBox="1"/>
          <p:nvPr/>
        </p:nvSpPr>
        <p:spPr>
          <a:xfrm>
            <a:off x="302960" y="921486"/>
            <a:ext cx="3323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/>
              <a:t>Przeciągnij wiązkę przewodów </a:t>
            </a: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pl-PL" sz="1400">
                <a:solidFill>
                  <a:srgbClr val="B50130"/>
                </a:solidFill>
              </a:rPr>
              <a:t>zasilanie i przewody komunikacyjne</a:t>
            </a: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pl-PL" sz="1400"/>
              <a:t> przez spód podstawy dachowej.</a:t>
            </a:r>
          </a:p>
        </p:txBody>
      </p:sp>
      <p:pic>
        <p:nvPicPr>
          <p:cNvPr id="6" name="Imagem 5" descr="Diagrama, Desenho técnico&#10;&#10;Descrição gerada automaticamente com confiança média">
            <a:extLst>
              <a:ext uri="{FF2B5EF4-FFF2-40B4-BE49-F238E27FC236}">
                <a16:creationId xmlns:a16="http://schemas.microsoft.com/office/drawing/2014/main" id="{0BCE03F1-C589-4BDF-BD14-F702E6651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34"/>
          <a:stretch/>
        </p:blipFill>
        <p:spPr>
          <a:xfrm>
            <a:off x="357385" y="1887769"/>
            <a:ext cx="3214756" cy="2699471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3259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48259FD1-5EA3-4C98-B5ED-2A64DB0E53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4295" y="630194"/>
            <a:ext cx="5549705" cy="41393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42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272901" y="1256005"/>
            <a:ext cx="332139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l-PL"/>
              <a:t>Ostrożnie umieść urządzenie nad podstawą dachową, następnie zdejmij liny i szekle.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pl-PL">
                <a:solidFill>
                  <a:srgbClr val="B50130"/>
                </a:solidFill>
              </a:rPr>
              <a:t>Podczas umieszczania rooftopa nad podstawą dachową upewnij się, że obciążenie jest równomiernie rozłożone. </a:t>
            </a:r>
          </a:p>
        </p:txBody>
      </p:sp>
      <p:pic>
        <p:nvPicPr>
          <p:cNvPr id="12" name="Gráfico 11" descr="Aviso com preenchimento sólido">
            <a:extLst>
              <a:ext uri="{FF2B5EF4-FFF2-40B4-BE49-F238E27FC236}">
                <a16:creationId xmlns:a16="http://schemas.microsoft.com/office/drawing/2014/main" id="{21556024-2BC4-4B5D-942B-A89584F57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3268" y="2641260"/>
            <a:ext cx="500660" cy="5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2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Diagrama&#10;&#10;Descrição gerada automaticamente">
            <a:extLst>
              <a:ext uri="{FF2B5EF4-FFF2-40B4-BE49-F238E27FC236}">
                <a16:creationId xmlns:a16="http://schemas.microsoft.com/office/drawing/2014/main" id="{4F4A9555-4142-4EB1-B962-F8044D34ED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04" r="22330" b="23081"/>
          <a:stretch/>
        </p:blipFill>
        <p:spPr>
          <a:xfrm>
            <a:off x="6177781" y="2571750"/>
            <a:ext cx="2720872" cy="178968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43</a:t>
            </a:fld>
            <a:r>
              <a:rPr lang="pl-PL"/>
              <a:t> |</a:t>
            </a:r>
          </a:p>
        </p:txBody>
      </p:sp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31E2C0E3-9FAD-438C-9D6F-ACF8044E9A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287" r="22047" b="23346"/>
          <a:stretch/>
        </p:blipFill>
        <p:spPr>
          <a:xfrm>
            <a:off x="245346" y="1990833"/>
            <a:ext cx="2720871" cy="178968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8" name="Imagem 7" descr="Uma imagem contendo Diagrama&#10;&#10;Descrição gerada automaticamente">
            <a:extLst>
              <a:ext uri="{FF2B5EF4-FFF2-40B4-BE49-F238E27FC236}">
                <a16:creationId xmlns:a16="http://schemas.microsoft.com/office/drawing/2014/main" id="{7258AFB3-B41D-42C6-B57B-30E0251006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73" r="22260" b="22389"/>
          <a:stretch/>
        </p:blipFill>
        <p:spPr>
          <a:xfrm>
            <a:off x="3211563" y="2281291"/>
            <a:ext cx="2720872" cy="178968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7FE1E-9D11-4A84-BE94-280DF3DAF7BD}"/>
              </a:ext>
            </a:extLst>
          </p:cNvPr>
          <p:cNvSpPr txBox="1"/>
          <p:nvPr/>
        </p:nvSpPr>
        <p:spPr>
          <a:xfrm>
            <a:off x="245346" y="725174"/>
            <a:ext cx="53043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pl-PL"/>
              <a:t>Osłona wlotu świeżego powietrza musi być otwarta i przymocowana podczas rozruchu.</a:t>
            </a:r>
            <a:r>
              <a:rPr lang="pl-PL" sz="1400"/>
              <a:t> </a:t>
            </a:r>
          </a:p>
          <a:p>
            <a:pPr algn="l"/>
            <a:r>
              <a:rPr lang="pl-PL"/>
              <a:t>Jest ona dostarczana w pozycji zamkniętej, aby uniknąć uszkodzeń podczas transportu.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>
                <a:solidFill>
                  <a:srgbClr val="B50130"/>
                </a:solidFill>
              </a:rPr>
              <a:t>Podnieś osłonę wlotu świeżego powietrza.</a:t>
            </a:r>
          </a:p>
        </p:txBody>
      </p:sp>
    </p:spTree>
    <p:extLst>
      <p:ext uri="{BB962C8B-B14F-4D97-AF65-F5344CB8AC3E}">
        <p14:creationId xmlns:p14="http://schemas.microsoft.com/office/powerpoint/2010/main" val="38451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letrônico, circuito&#10;&#10;Descrição gerada automaticamente">
            <a:extLst>
              <a:ext uri="{FF2B5EF4-FFF2-40B4-BE49-F238E27FC236}">
                <a16:creationId xmlns:a16="http://schemas.microsoft.com/office/drawing/2014/main" id="{46D0DCF3-DB43-436A-93DD-729DDB32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17" b="33791"/>
          <a:stretch/>
        </p:blipFill>
        <p:spPr>
          <a:xfrm>
            <a:off x="0" y="2262563"/>
            <a:ext cx="4972929" cy="28809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44</a:t>
            </a:fld>
            <a:r>
              <a:rPr lang="pl-PL"/>
              <a:t> |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DC895FC-FFE7-4AF9-8669-7094C8B83948}"/>
              </a:ext>
            </a:extLst>
          </p:cNvPr>
          <p:cNvSpPr txBox="1"/>
          <p:nvPr/>
        </p:nvSpPr>
        <p:spPr>
          <a:xfrm>
            <a:off x="245346" y="725174"/>
            <a:ext cx="53043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pl-PL"/>
              <a:t>Osłona wlotu świeżego powietrza musi być otwarta i przymocowana podczas rozruchu.</a:t>
            </a:r>
            <a:r>
              <a:rPr lang="pl-PL" sz="1400"/>
              <a:t> </a:t>
            </a:r>
          </a:p>
          <a:p>
            <a:pPr algn="l"/>
            <a:r>
              <a:rPr lang="pl-PL"/>
              <a:t>Jest ona dostarczana w pozycji zamkniętej, aby uniknąć uszkodzeń podczas transportu.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/>
              <a:t>Podnieś osłonę wlotu świeżego powietrza.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>
                <a:solidFill>
                  <a:srgbClr val="B50130"/>
                </a:solidFill>
              </a:rPr>
              <a:t>Rozłóż obie płyty boczne.</a:t>
            </a:r>
          </a:p>
        </p:txBody>
      </p:sp>
      <p:pic>
        <p:nvPicPr>
          <p:cNvPr id="14" name="Imagem 13" descr="Diagrama&#10;&#10;Descrição gerada automaticamente">
            <a:extLst>
              <a:ext uri="{FF2B5EF4-FFF2-40B4-BE49-F238E27FC236}">
                <a16:creationId xmlns:a16="http://schemas.microsoft.com/office/drawing/2014/main" id="{6B6CFDCE-A02C-4D9C-A3A1-61153C0E6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82" t="3069" r="13591" b="13193"/>
          <a:stretch/>
        </p:blipFill>
        <p:spPr>
          <a:xfrm>
            <a:off x="5404620" y="1216673"/>
            <a:ext cx="3494034" cy="3321326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0990E494-D06E-40E4-B9EF-3F67F7C2B765}"/>
              </a:ext>
            </a:extLst>
          </p:cNvPr>
          <p:cNvSpPr/>
          <p:nvPr/>
        </p:nvSpPr>
        <p:spPr>
          <a:xfrm>
            <a:off x="2004646" y="3169296"/>
            <a:ext cx="1202790" cy="124903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Conector: Angulado 20">
            <a:extLst>
              <a:ext uri="{FF2B5EF4-FFF2-40B4-BE49-F238E27FC236}">
                <a16:creationId xmlns:a16="http://schemas.microsoft.com/office/drawing/2014/main" id="{4DDE1C9C-1AB5-400E-BE7A-795BC2929D06}"/>
              </a:ext>
            </a:extLst>
          </p:cNvPr>
          <p:cNvCxnSpPr>
            <a:cxnSpLocks/>
            <a:stCxn id="20" idx="0"/>
            <a:endCxn id="14" idx="1"/>
          </p:cNvCxnSpPr>
          <p:nvPr/>
        </p:nvCxnSpPr>
        <p:spPr>
          <a:xfrm rot="5400000" flipH="1" flipV="1">
            <a:off x="3859350" y="1624027"/>
            <a:ext cx="291960" cy="2798579"/>
          </a:xfrm>
          <a:prstGeom prst="bentConnector2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5812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321DC2EB-E12C-4147-B37C-53CC5DF06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275" y="2436137"/>
            <a:ext cx="5289451" cy="253392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45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FE76605-84E1-42F0-BFEA-9DDEA77C0F45}"/>
              </a:ext>
            </a:extLst>
          </p:cNvPr>
          <p:cNvSpPr txBox="1"/>
          <p:nvPr/>
        </p:nvSpPr>
        <p:spPr>
          <a:xfrm>
            <a:off x="245346" y="725174"/>
            <a:ext cx="69713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pl-PL"/>
              <a:t>Osłona wlotu świeżego powietrza musi być otwarta i przymocowana podczas rozruchu.</a:t>
            </a:r>
            <a:r>
              <a:rPr lang="pl-PL" sz="1400"/>
              <a:t> </a:t>
            </a:r>
          </a:p>
          <a:p>
            <a:pPr algn="l"/>
            <a:r>
              <a:rPr lang="pl-PL"/>
              <a:t>Jest ona dostarczana w pozycji zamkniętej, aby uniknąć uszkodzeń podczas transportu.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/>
              <a:t>Podnieś osłonę wlotu świeżego powietrza.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/>
              <a:t>Rozłóż obie płyty boczne.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>
                <a:solidFill>
                  <a:srgbClr val="B50130"/>
                </a:solidFill>
              </a:rPr>
              <a:t>Sprawdź prawidłowe położenie czarnej uszczelki na górze osłony i przymocuj ją do obu płyt bocznych za pomocą wkrętów samo gwintujących (dostarczonych w pudełku z częściami zamiennymi).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C78B7AF-5156-4DF3-A60E-3283923D7469}"/>
              </a:ext>
            </a:extLst>
          </p:cNvPr>
          <p:cNvGrpSpPr/>
          <p:nvPr/>
        </p:nvGrpSpPr>
        <p:grpSpPr>
          <a:xfrm>
            <a:off x="3162236" y="2527785"/>
            <a:ext cx="3990263" cy="1871701"/>
            <a:chOff x="3162236" y="2612193"/>
            <a:chExt cx="3990263" cy="1871701"/>
          </a:xfrm>
        </p:grpSpPr>
        <p:sp>
          <p:nvSpPr>
            <p:cNvPr id="7" name="Seta: para Baixo 6">
              <a:extLst>
                <a:ext uri="{FF2B5EF4-FFF2-40B4-BE49-F238E27FC236}">
                  <a16:creationId xmlns:a16="http://schemas.microsoft.com/office/drawing/2014/main" id="{E8DB135F-6210-47F5-8A94-6C1AE7D3ADBA}"/>
                </a:ext>
              </a:extLst>
            </p:cNvPr>
            <p:cNvSpPr/>
            <p:nvPr/>
          </p:nvSpPr>
          <p:spPr>
            <a:xfrm rot="3055020">
              <a:off x="6546854" y="3080824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Seta: para Baixo 13">
              <a:extLst>
                <a:ext uri="{FF2B5EF4-FFF2-40B4-BE49-F238E27FC236}">
                  <a16:creationId xmlns:a16="http://schemas.microsoft.com/office/drawing/2014/main" id="{8BE0ADB2-2513-4A56-9224-4EE0E479F3BA}"/>
                </a:ext>
              </a:extLst>
            </p:cNvPr>
            <p:cNvSpPr/>
            <p:nvPr/>
          </p:nvSpPr>
          <p:spPr>
            <a:xfrm rot="3542364">
              <a:off x="6779264" y="3376495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Seta: para Baixo 15">
              <a:extLst>
                <a:ext uri="{FF2B5EF4-FFF2-40B4-BE49-F238E27FC236}">
                  <a16:creationId xmlns:a16="http://schemas.microsoft.com/office/drawing/2014/main" id="{F3A29E9B-6595-4904-A638-A4C14A1B089C}"/>
                </a:ext>
              </a:extLst>
            </p:cNvPr>
            <p:cNvSpPr/>
            <p:nvPr/>
          </p:nvSpPr>
          <p:spPr>
            <a:xfrm rot="3542364">
              <a:off x="6925949" y="3645100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Seta: para Baixo 16">
              <a:extLst>
                <a:ext uri="{FF2B5EF4-FFF2-40B4-BE49-F238E27FC236}">
                  <a16:creationId xmlns:a16="http://schemas.microsoft.com/office/drawing/2014/main" id="{85C6BA76-4BDE-430C-8DEA-C2EE24D94B9B}"/>
                </a:ext>
              </a:extLst>
            </p:cNvPr>
            <p:cNvSpPr/>
            <p:nvPr/>
          </p:nvSpPr>
          <p:spPr>
            <a:xfrm rot="5040862">
              <a:off x="6979290" y="3881148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Seta: para Baixo 17">
              <a:extLst>
                <a:ext uri="{FF2B5EF4-FFF2-40B4-BE49-F238E27FC236}">
                  <a16:creationId xmlns:a16="http://schemas.microsoft.com/office/drawing/2014/main" id="{B9DDD8B8-2D89-4B51-BF20-3094ADAE0283}"/>
                </a:ext>
              </a:extLst>
            </p:cNvPr>
            <p:cNvSpPr/>
            <p:nvPr/>
          </p:nvSpPr>
          <p:spPr>
            <a:xfrm rot="3055020">
              <a:off x="6338869" y="2880798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eta: para Baixo 18">
              <a:extLst>
                <a:ext uri="{FF2B5EF4-FFF2-40B4-BE49-F238E27FC236}">
                  <a16:creationId xmlns:a16="http://schemas.microsoft.com/office/drawing/2014/main" id="{AB3D1700-1A3E-4D48-A0CA-B6CFF00C1532}"/>
                </a:ext>
              </a:extLst>
            </p:cNvPr>
            <p:cNvSpPr/>
            <p:nvPr/>
          </p:nvSpPr>
          <p:spPr>
            <a:xfrm rot="982597">
              <a:off x="5987637" y="2657913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Seta: para Baixo 19">
              <a:extLst>
                <a:ext uri="{FF2B5EF4-FFF2-40B4-BE49-F238E27FC236}">
                  <a16:creationId xmlns:a16="http://schemas.microsoft.com/office/drawing/2014/main" id="{C2389604-B416-4A57-8585-F5A8F4F43A7D}"/>
                </a:ext>
              </a:extLst>
            </p:cNvPr>
            <p:cNvSpPr/>
            <p:nvPr/>
          </p:nvSpPr>
          <p:spPr>
            <a:xfrm rot="982597">
              <a:off x="5891147" y="2612193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Seta: para Baixo 20">
              <a:extLst>
                <a:ext uri="{FF2B5EF4-FFF2-40B4-BE49-F238E27FC236}">
                  <a16:creationId xmlns:a16="http://schemas.microsoft.com/office/drawing/2014/main" id="{864C1E1C-B159-4CB2-83BA-B5BC16819ED4}"/>
                </a:ext>
              </a:extLst>
            </p:cNvPr>
            <p:cNvSpPr/>
            <p:nvPr/>
          </p:nvSpPr>
          <p:spPr>
            <a:xfrm rot="3055020">
              <a:off x="3845747" y="3465715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Seta: para Baixo 21">
              <a:extLst>
                <a:ext uri="{FF2B5EF4-FFF2-40B4-BE49-F238E27FC236}">
                  <a16:creationId xmlns:a16="http://schemas.microsoft.com/office/drawing/2014/main" id="{38AD4F5C-7538-48A7-B5EA-D7729CEEFE64}"/>
                </a:ext>
              </a:extLst>
            </p:cNvPr>
            <p:cNvSpPr/>
            <p:nvPr/>
          </p:nvSpPr>
          <p:spPr>
            <a:xfrm rot="3542364">
              <a:off x="4088452" y="3787688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Seta: para Baixo 22">
              <a:extLst>
                <a:ext uri="{FF2B5EF4-FFF2-40B4-BE49-F238E27FC236}">
                  <a16:creationId xmlns:a16="http://schemas.microsoft.com/office/drawing/2014/main" id="{5A97F1E5-8B53-433E-90FA-5285E22FB3C5}"/>
                </a:ext>
              </a:extLst>
            </p:cNvPr>
            <p:cNvSpPr/>
            <p:nvPr/>
          </p:nvSpPr>
          <p:spPr>
            <a:xfrm rot="3542364">
              <a:off x="4225047" y="4065465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Seta: para Baixo 23">
              <a:extLst>
                <a:ext uri="{FF2B5EF4-FFF2-40B4-BE49-F238E27FC236}">
                  <a16:creationId xmlns:a16="http://schemas.microsoft.com/office/drawing/2014/main" id="{2BDC8401-108C-498D-BC74-248D05AFD4AA}"/>
                </a:ext>
              </a:extLst>
            </p:cNvPr>
            <p:cNvSpPr/>
            <p:nvPr/>
          </p:nvSpPr>
          <p:spPr>
            <a:xfrm rot="5040862">
              <a:off x="4294193" y="4310686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Seta: para Baixo 24">
              <a:extLst>
                <a:ext uri="{FF2B5EF4-FFF2-40B4-BE49-F238E27FC236}">
                  <a16:creationId xmlns:a16="http://schemas.microsoft.com/office/drawing/2014/main" id="{A00FD761-10AE-4888-A471-9408E95C1351}"/>
                </a:ext>
              </a:extLst>
            </p:cNvPr>
            <p:cNvSpPr/>
            <p:nvPr/>
          </p:nvSpPr>
          <p:spPr>
            <a:xfrm rot="3055020">
              <a:off x="3614000" y="3256981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Seta: para Baixo 25">
              <a:extLst>
                <a:ext uri="{FF2B5EF4-FFF2-40B4-BE49-F238E27FC236}">
                  <a16:creationId xmlns:a16="http://schemas.microsoft.com/office/drawing/2014/main" id="{21C1F693-3D5C-4306-8370-4DA6859056A0}"/>
                </a:ext>
              </a:extLst>
            </p:cNvPr>
            <p:cNvSpPr/>
            <p:nvPr/>
          </p:nvSpPr>
          <p:spPr>
            <a:xfrm rot="982597">
              <a:off x="3266227" y="3020777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Seta: para Baixo 26">
              <a:extLst>
                <a:ext uri="{FF2B5EF4-FFF2-40B4-BE49-F238E27FC236}">
                  <a16:creationId xmlns:a16="http://schemas.microsoft.com/office/drawing/2014/main" id="{A74B9A4A-E70A-4C97-8B33-CC8379DBB4D0}"/>
                </a:ext>
              </a:extLst>
            </p:cNvPr>
            <p:cNvSpPr/>
            <p:nvPr/>
          </p:nvSpPr>
          <p:spPr>
            <a:xfrm rot="982597">
              <a:off x="3162236" y="2962295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323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E06A0738-645F-402E-A619-AABAEE2CA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95" r="31564" b="43778"/>
          <a:stretch/>
        </p:blipFill>
        <p:spPr>
          <a:xfrm>
            <a:off x="4751122" y="2218395"/>
            <a:ext cx="3107615" cy="275460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49B0CB45-DD85-4466-9AA2-D4488BD206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06" r="14606"/>
          <a:stretch/>
        </p:blipFill>
        <p:spPr>
          <a:xfrm>
            <a:off x="1106140" y="2218395"/>
            <a:ext cx="3465860" cy="276514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5" name="Imagem 4" descr="Diagrama&#10;&#10;Descrição gerada automaticamente com confiança média">
            <a:extLst>
              <a:ext uri="{FF2B5EF4-FFF2-40B4-BE49-F238E27FC236}">
                <a16:creationId xmlns:a16="http://schemas.microsoft.com/office/drawing/2014/main" id="{DE6D8CBB-3F81-4496-B64E-0836815CF9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80" r="6291" b="13101"/>
          <a:stretch/>
        </p:blipFill>
        <p:spPr>
          <a:xfrm>
            <a:off x="1862417" y="715059"/>
            <a:ext cx="2310206" cy="1273484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46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FE76605-84E1-42F0-BFEA-9DDEA77C0F45}"/>
              </a:ext>
            </a:extLst>
          </p:cNvPr>
          <p:cNvSpPr txBox="1"/>
          <p:nvPr/>
        </p:nvSpPr>
        <p:spPr>
          <a:xfrm>
            <a:off x="4476584" y="995667"/>
            <a:ext cx="3107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l-PL" sz="1400"/>
              <a:t>Upewnij się, że wąż odpływu skroplin jest zainstalowany i dokręcony </a:t>
            </a:r>
            <a:r>
              <a:rPr lang="pl-PL" sz="1400">
                <a:solidFill>
                  <a:srgbClr val="B50130"/>
                </a:solidFill>
              </a:rPr>
              <a:t>obejmą zaciskową.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1CC68C90-39BB-4829-9ED9-C2A6F628AB13}"/>
              </a:ext>
            </a:extLst>
          </p:cNvPr>
          <p:cNvSpPr/>
          <p:nvPr/>
        </p:nvSpPr>
        <p:spPr>
          <a:xfrm>
            <a:off x="2352046" y="1610083"/>
            <a:ext cx="223532" cy="248495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Conector: Angulado 29">
            <a:extLst>
              <a:ext uri="{FF2B5EF4-FFF2-40B4-BE49-F238E27FC236}">
                <a16:creationId xmlns:a16="http://schemas.microsoft.com/office/drawing/2014/main" id="{A7C75D54-7163-430E-BBF8-AAECE1486E86}"/>
              </a:ext>
            </a:extLst>
          </p:cNvPr>
          <p:cNvCxnSpPr>
            <a:cxnSpLocks/>
            <a:stCxn id="29" idx="2"/>
            <a:endCxn id="8" idx="0"/>
          </p:cNvCxnSpPr>
          <p:nvPr/>
        </p:nvCxnSpPr>
        <p:spPr>
          <a:xfrm rot="16200000" flipH="1">
            <a:off x="2471533" y="1850857"/>
            <a:ext cx="359817" cy="375258"/>
          </a:xfrm>
          <a:prstGeom prst="bentConnector3">
            <a:avLst>
              <a:gd name="adj1" fmla="val 70494"/>
            </a:avLst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2243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pl-PL" sz="1200" b="1" dirty="0"/>
            </a:br>
            <a:br>
              <a:rPr lang="pl-PL" sz="1200" b="1" dirty="0"/>
            </a:br>
            <a:br>
              <a:rPr lang="pl-PL" sz="1200" b="1" dirty="0"/>
            </a:br>
            <a:br>
              <a:rPr lang="pl-PL" sz="1200" b="1" dirty="0"/>
            </a:br>
            <a:r>
              <a:rPr lang="pl-PL" sz="4800" b="1" dirty="0"/>
              <a:t>e-Baltic</a:t>
            </a:r>
            <a:br>
              <a:rPr lang="pl-PL" sz="4000" b="1" dirty="0"/>
            </a:br>
            <a:r>
              <a:rPr lang="pl-PL" sz="2800" b="1" dirty="0"/>
              <a:t>Sposób okablowania rooftopa</a:t>
            </a:r>
          </a:p>
        </p:txBody>
      </p:sp>
    </p:spTree>
    <p:extLst>
      <p:ext uri="{BB962C8B-B14F-4D97-AF65-F5344CB8AC3E}">
        <p14:creationId xmlns:p14="http://schemas.microsoft.com/office/powerpoint/2010/main" val="331158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 sz="2800"/>
              <a:t>SPOSÓB OKABLOWANIA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48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822675" y="1156122"/>
            <a:ext cx="2903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l-PL"/>
              <a:t>Otwórz 2 wskazane drzwiczki.</a:t>
            </a:r>
          </a:p>
        </p:txBody>
      </p:sp>
      <p:pic>
        <p:nvPicPr>
          <p:cNvPr id="6" name="Imagem 5" descr="Uma imagem contendo Desenho técnico&#10;&#10;Descrição gerada automaticamente">
            <a:extLst>
              <a:ext uri="{FF2B5EF4-FFF2-40B4-BE49-F238E27FC236}">
                <a16:creationId xmlns:a16="http://schemas.microsoft.com/office/drawing/2014/main" id="{40C72148-8BC8-40C7-B1B1-8D4533E5F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8" r="7680"/>
          <a:stretch/>
        </p:blipFill>
        <p:spPr>
          <a:xfrm>
            <a:off x="274129" y="1801848"/>
            <a:ext cx="4160806" cy="2562476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8" name="Imagem 7" descr="Uma imagem contendo Desenho técnico&#10;&#10;Descrição gerada automaticamente">
            <a:extLst>
              <a:ext uri="{FF2B5EF4-FFF2-40B4-BE49-F238E27FC236}">
                <a16:creationId xmlns:a16="http://schemas.microsoft.com/office/drawing/2014/main" id="{E243F9BC-A70A-4C7B-98D9-D7437BAD4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18" r="7680"/>
          <a:stretch/>
        </p:blipFill>
        <p:spPr>
          <a:xfrm>
            <a:off x="4709064" y="1793382"/>
            <a:ext cx="4160806" cy="257940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7032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Gráfico&#10;&#10;Descrição gerada automaticamente com confiança baixa">
            <a:extLst>
              <a:ext uri="{FF2B5EF4-FFF2-40B4-BE49-F238E27FC236}">
                <a16:creationId xmlns:a16="http://schemas.microsoft.com/office/drawing/2014/main" id="{28A0D301-F3E3-4DAC-BDA0-66218018B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76"/>
          <a:stretch/>
        </p:blipFill>
        <p:spPr>
          <a:xfrm>
            <a:off x="4663976" y="1434286"/>
            <a:ext cx="4296071" cy="3160609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11" name="Imagem 10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DDBF5EBB-FDDC-436C-8F49-C6AA4803B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76"/>
          <a:stretch/>
        </p:blipFill>
        <p:spPr>
          <a:xfrm>
            <a:off x="183953" y="1435344"/>
            <a:ext cx="4296070" cy="3158492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SPOSÓB OKABLOWANIA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49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3120097" y="766820"/>
            <a:ext cx="2903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l-PL"/>
              <a:t>Zdejmij wskazaną metalową płytkę z rooftopa.</a:t>
            </a:r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4717BABD-21C9-45D8-9540-6D1717E85D36}"/>
              </a:ext>
            </a:extLst>
          </p:cNvPr>
          <p:cNvSpPr/>
          <p:nvPr/>
        </p:nvSpPr>
        <p:spPr>
          <a:xfrm>
            <a:off x="3246289" y="2085781"/>
            <a:ext cx="566420" cy="1546860"/>
          </a:xfrm>
          <a:custGeom>
            <a:avLst/>
            <a:gdLst>
              <a:gd name="connsiteX0" fmla="*/ 457200 w 457200"/>
              <a:gd name="connsiteY0" fmla="*/ 1661160 h 1722120"/>
              <a:gd name="connsiteX1" fmla="*/ 457200 w 457200"/>
              <a:gd name="connsiteY1" fmla="*/ 215900 h 1722120"/>
              <a:gd name="connsiteX2" fmla="*/ 434340 w 457200"/>
              <a:gd name="connsiteY2" fmla="*/ 190500 h 1722120"/>
              <a:gd name="connsiteX3" fmla="*/ 15240 w 457200"/>
              <a:gd name="connsiteY3" fmla="*/ 0 h 1722120"/>
              <a:gd name="connsiteX4" fmla="*/ 0 w 457200"/>
              <a:gd name="connsiteY4" fmla="*/ 17780 h 1722120"/>
              <a:gd name="connsiteX5" fmla="*/ 0 w 457200"/>
              <a:gd name="connsiteY5" fmla="*/ 1663700 h 1722120"/>
              <a:gd name="connsiteX6" fmla="*/ 5080 w 457200"/>
              <a:gd name="connsiteY6" fmla="*/ 1691640 h 1722120"/>
              <a:gd name="connsiteX7" fmla="*/ 81280 w 457200"/>
              <a:gd name="connsiteY7" fmla="*/ 1722120 h 1722120"/>
              <a:gd name="connsiteX8" fmla="*/ 457200 w 457200"/>
              <a:gd name="connsiteY8" fmla="*/ 1661160 h 1722120"/>
              <a:gd name="connsiteX0" fmla="*/ 457200 w 574040"/>
              <a:gd name="connsiteY0" fmla="*/ 1661160 h 1722120"/>
              <a:gd name="connsiteX1" fmla="*/ 457200 w 574040"/>
              <a:gd name="connsiteY1" fmla="*/ 215900 h 1722120"/>
              <a:gd name="connsiteX2" fmla="*/ 574040 w 574040"/>
              <a:gd name="connsiteY2" fmla="*/ 144780 h 1722120"/>
              <a:gd name="connsiteX3" fmla="*/ 15240 w 574040"/>
              <a:gd name="connsiteY3" fmla="*/ 0 h 1722120"/>
              <a:gd name="connsiteX4" fmla="*/ 0 w 574040"/>
              <a:gd name="connsiteY4" fmla="*/ 17780 h 1722120"/>
              <a:gd name="connsiteX5" fmla="*/ 0 w 574040"/>
              <a:gd name="connsiteY5" fmla="*/ 1663700 h 1722120"/>
              <a:gd name="connsiteX6" fmla="*/ 5080 w 574040"/>
              <a:gd name="connsiteY6" fmla="*/ 1691640 h 1722120"/>
              <a:gd name="connsiteX7" fmla="*/ 81280 w 574040"/>
              <a:gd name="connsiteY7" fmla="*/ 1722120 h 1722120"/>
              <a:gd name="connsiteX8" fmla="*/ 457200 w 574040"/>
              <a:gd name="connsiteY8" fmla="*/ 1661160 h 1722120"/>
              <a:gd name="connsiteX0" fmla="*/ 457200 w 574040"/>
              <a:gd name="connsiteY0" fmla="*/ 1661160 h 1722120"/>
              <a:gd name="connsiteX1" fmla="*/ 574040 w 574040"/>
              <a:gd name="connsiteY1" fmla="*/ 144780 h 1722120"/>
              <a:gd name="connsiteX2" fmla="*/ 15240 w 574040"/>
              <a:gd name="connsiteY2" fmla="*/ 0 h 1722120"/>
              <a:gd name="connsiteX3" fmla="*/ 0 w 574040"/>
              <a:gd name="connsiteY3" fmla="*/ 17780 h 1722120"/>
              <a:gd name="connsiteX4" fmla="*/ 0 w 574040"/>
              <a:gd name="connsiteY4" fmla="*/ 1663700 h 1722120"/>
              <a:gd name="connsiteX5" fmla="*/ 5080 w 574040"/>
              <a:gd name="connsiteY5" fmla="*/ 1691640 h 1722120"/>
              <a:gd name="connsiteX6" fmla="*/ 81280 w 574040"/>
              <a:gd name="connsiteY6" fmla="*/ 1722120 h 1722120"/>
              <a:gd name="connsiteX7" fmla="*/ 457200 w 574040"/>
              <a:gd name="connsiteY7" fmla="*/ 1661160 h 1722120"/>
              <a:gd name="connsiteX0" fmla="*/ 558800 w 574040"/>
              <a:gd name="connsiteY0" fmla="*/ 1450340 h 1722120"/>
              <a:gd name="connsiteX1" fmla="*/ 574040 w 574040"/>
              <a:gd name="connsiteY1" fmla="*/ 144780 h 1722120"/>
              <a:gd name="connsiteX2" fmla="*/ 15240 w 574040"/>
              <a:gd name="connsiteY2" fmla="*/ 0 h 1722120"/>
              <a:gd name="connsiteX3" fmla="*/ 0 w 574040"/>
              <a:gd name="connsiteY3" fmla="*/ 17780 h 1722120"/>
              <a:gd name="connsiteX4" fmla="*/ 0 w 574040"/>
              <a:gd name="connsiteY4" fmla="*/ 1663700 h 1722120"/>
              <a:gd name="connsiteX5" fmla="*/ 5080 w 574040"/>
              <a:gd name="connsiteY5" fmla="*/ 1691640 h 1722120"/>
              <a:gd name="connsiteX6" fmla="*/ 81280 w 574040"/>
              <a:gd name="connsiteY6" fmla="*/ 1722120 h 1722120"/>
              <a:gd name="connsiteX7" fmla="*/ 558800 w 574040"/>
              <a:gd name="connsiteY7" fmla="*/ 1450340 h 1722120"/>
              <a:gd name="connsiteX0" fmla="*/ 558800 w 574040"/>
              <a:gd name="connsiteY0" fmla="*/ 1450340 h 1691640"/>
              <a:gd name="connsiteX1" fmla="*/ 574040 w 574040"/>
              <a:gd name="connsiteY1" fmla="*/ 144780 h 1691640"/>
              <a:gd name="connsiteX2" fmla="*/ 15240 w 574040"/>
              <a:gd name="connsiteY2" fmla="*/ 0 h 1691640"/>
              <a:gd name="connsiteX3" fmla="*/ 0 w 574040"/>
              <a:gd name="connsiteY3" fmla="*/ 17780 h 1691640"/>
              <a:gd name="connsiteX4" fmla="*/ 0 w 574040"/>
              <a:gd name="connsiteY4" fmla="*/ 1663700 h 1691640"/>
              <a:gd name="connsiteX5" fmla="*/ 5080 w 574040"/>
              <a:gd name="connsiteY5" fmla="*/ 1691640 h 1691640"/>
              <a:gd name="connsiteX6" fmla="*/ 187960 w 574040"/>
              <a:gd name="connsiteY6" fmla="*/ 1546860 h 1691640"/>
              <a:gd name="connsiteX7" fmla="*/ 558800 w 574040"/>
              <a:gd name="connsiteY7" fmla="*/ 1450340 h 1691640"/>
              <a:gd name="connsiteX0" fmla="*/ 558800 w 574040"/>
              <a:gd name="connsiteY0" fmla="*/ 1450340 h 1691640"/>
              <a:gd name="connsiteX1" fmla="*/ 574040 w 574040"/>
              <a:gd name="connsiteY1" fmla="*/ 144780 h 1691640"/>
              <a:gd name="connsiteX2" fmla="*/ 15240 w 574040"/>
              <a:gd name="connsiteY2" fmla="*/ 0 h 1691640"/>
              <a:gd name="connsiteX3" fmla="*/ 0 w 574040"/>
              <a:gd name="connsiteY3" fmla="*/ 17780 h 1691640"/>
              <a:gd name="connsiteX4" fmla="*/ 2540 w 574040"/>
              <a:gd name="connsiteY4" fmla="*/ 1478280 h 1691640"/>
              <a:gd name="connsiteX5" fmla="*/ 5080 w 574040"/>
              <a:gd name="connsiteY5" fmla="*/ 1691640 h 1691640"/>
              <a:gd name="connsiteX6" fmla="*/ 187960 w 574040"/>
              <a:gd name="connsiteY6" fmla="*/ 1546860 h 1691640"/>
              <a:gd name="connsiteX7" fmla="*/ 558800 w 574040"/>
              <a:gd name="connsiteY7" fmla="*/ 1450340 h 1691640"/>
              <a:gd name="connsiteX0" fmla="*/ 558800 w 574040"/>
              <a:gd name="connsiteY0" fmla="*/ 1450340 h 1546860"/>
              <a:gd name="connsiteX1" fmla="*/ 574040 w 574040"/>
              <a:gd name="connsiteY1" fmla="*/ 144780 h 1546860"/>
              <a:gd name="connsiteX2" fmla="*/ 15240 w 574040"/>
              <a:gd name="connsiteY2" fmla="*/ 0 h 1546860"/>
              <a:gd name="connsiteX3" fmla="*/ 0 w 574040"/>
              <a:gd name="connsiteY3" fmla="*/ 17780 h 1546860"/>
              <a:gd name="connsiteX4" fmla="*/ 2540 w 574040"/>
              <a:gd name="connsiteY4" fmla="*/ 1478280 h 1546860"/>
              <a:gd name="connsiteX5" fmla="*/ 10160 w 574040"/>
              <a:gd name="connsiteY5" fmla="*/ 1508760 h 1546860"/>
              <a:gd name="connsiteX6" fmla="*/ 187960 w 574040"/>
              <a:gd name="connsiteY6" fmla="*/ 1546860 h 1546860"/>
              <a:gd name="connsiteX7" fmla="*/ 558800 w 574040"/>
              <a:gd name="connsiteY7" fmla="*/ 1450340 h 1546860"/>
              <a:gd name="connsiteX0" fmla="*/ 558800 w 566420"/>
              <a:gd name="connsiteY0" fmla="*/ 1450340 h 1546860"/>
              <a:gd name="connsiteX1" fmla="*/ 566420 w 566420"/>
              <a:gd name="connsiteY1" fmla="*/ 144780 h 1546860"/>
              <a:gd name="connsiteX2" fmla="*/ 15240 w 566420"/>
              <a:gd name="connsiteY2" fmla="*/ 0 h 1546860"/>
              <a:gd name="connsiteX3" fmla="*/ 0 w 566420"/>
              <a:gd name="connsiteY3" fmla="*/ 17780 h 1546860"/>
              <a:gd name="connsiteX4" fmla="*/ 2540 w 566420"/>
              <a:gd name="connsiteY4" fmla="*/ 1478280 h 1546860"/>
              <a:gd name="connsiteX5" fmla="*/ 10160 w 566420"/>
              <a:gd name="connsiteY5" fmla="*/ 1508760 h 1546860"/>
              <a:gd name="connsiteX6" fmla="*/ 187960 w 566420"/>
              <a:gd name="connsiteY6" fmla="*/ 1546860 h 1546860"/>
              <a:gd name="connsiteX7" fmla="*/ 558800 w 566420"/>
              <a:gd name="connsiteY7" fmla="*/ 1450340 h 15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420" h="1546860">
                <a:moveTo>
                  <a:pt x="558800" y="1450340"/>
                </a:moveTo>
                <a:lnTo>
                  <a:pt x="566420" y="144780"/>
                </a:lnTo>
                <a:lnTo>
                  <a:pt x="15240" y="0"/>
                </a:lnTo>
                <a:lnTo>
                  <a:pt x="0" y="17780"/>
                </a:lnTo>
                <a:cubicBezTo>
                  <a:pt x="847" y="504613"/>
                  <a:pt x="1693" y="991447"/>
                  <a:pt x="2540" y="1478280"/>
                </a:cubicBezTo>
                <a:cubicBezTo>
                  <a:pt x="3387" y="1549400"/>
                  <a:pt x="9313" y="1437640"/>
                  <a:pt x="10160" y="1508760"/>
                </a:cubicBezTo>
                <a:lnTo>
                  <a:pt x="187960" y="1546860"/>
                </a:lnTo>
                <a:lnTo>
                  <a:pt x="558800" y="1450340"/>
                </a:lnTo>
                <a:close/>
              </a:path>
            </a:pathLst>
          </a:custGeom>
          <a:solidFill>
            <a:srgbClr val="B5013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A1D51926-3F77-4FB5-958E-CDF2D5A7D730}"/>
              </a:ext>
            </a:extLst>
          </p:cNvPr>
          <p:cNvSpPr/>
          <p:nvPr/>
        </p:nvSpPr>
        <p:spPr>
          <a:xfrm rot="571024">
            <a:off x="2526982" y="2081412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2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balança&#10;&#10;Descrição gerada automaticamente">
            <a:extLst>
              <a:ext uri="{FF2B5EF4-FFF2-40B4-BE49-F238E27FC236}">
                <a16:creationId xmlns:a16="http://schemas.microsoft.com/office/drawing/2014/main" id="{B7845447-9CE6-4D15-9CF7-24BF9E91D0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484" y="434444"/>
            <a:ext cx="7789032" cy="470905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</a:t>
            </a:fld>
            <a:r>
              <a:rPr lang="pl-PL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853766" y="1312586"/>
            <a:ext cx="221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Ostrożnie połóż podstawę dachową na belkach dachowych.</a:t>
            </a:r>
          </a:p>
        </p:txBody>
      </p:sp>
    </p:spTree>
    <p:extLst>
      <p:ext uri="{BB962C8B-B14F-4D97-AF65-F5344CB8AC3E}">
        <p14:creationId xmlns:p14="http://schemas.microsoft.com/office/powerpoint/2010/main" val="29500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E3A4BA4-A9E9-4461-BCB2-35D93E180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83" y="1668183"/>
            <a:ext cx="1298118" cy="3099080"/>
          </a:xfrm>
          <a:prstGeom prst="rect">
            <a:avLst/>
          </a:prstGeom>
        </p:spPr>
      </p:pic>
      <p:pic>
        <p:nvPicPr>
          <p:cNvPr id="7" name="Imagem 6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C183EA87-6CB0-48F0-8402-FC04C25EA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50" y="1668183"/>
            <a:ext cx="1365262" cy="3099080"/>
          </a:xfrm>
          <a:prstGeom prst="rect">
            <a:avLst/>
          </a:prstGeom>
        </p:spPr>
      </p:pic>
      <p:pic>
        <p:nvPicPr>
          <p:cNvPr id="9" name="Imagem 8" descr="Interface gráfica do usuário, Diagrama, Aplicativo&#10;&#10;Descrição gerada automaticamente">
            <a:extLst>
              <a:ext uri="{FF2B5EF4-FFF2-40B4-BE49-F238E27FC236}">
                <a16:creationId xmlns:a16="http://schemas.microsoft.com/office/drawing/2014/main" id="{73B4561A-AE2B-41FC-912F-560BD1DC7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759" y="1668183"/>
            <a:ext cx="1327258" cy="30990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SPOSÓB OKABLOWANIA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50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1885071" y="718521"/>
            <a:ext cx="53738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dirty="0"/>
              <a:t>Wywiercić w płycie otwory odpowiadające średnicą dławikom kablowym.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dirty="0"/>
              <a:t>Zaleca się stosowanie jednego kabla na dławik.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dirty="0"/>
              <a:t>Umieścić dławiki na płycie.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6107C583-2237-4492-BF78-724022B1F132}"/>
              </a:ext>
            </a:extLst>
          </p:cNvPr>
          <p:cNvSpPr/>
          <p:nvPr/>
        </p:nvSpPr>
        <p:spPr>
          <a:xfrm>
            <a:off x="3076983" y="2862775"/>
            <a:ext cx="246185" cy="724487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A1B2BDA2-9968-499F-B8E7-31CBCE70A7BD}"/>
              </a:ext>
            </a:extLst>
          </p:cNvPr>
          <p:cNvSpPr/>
          <p:nvPr/>
        </p:nvSpPr>
        <p:spPr>
          <a:xfrm>
            <a:off x="5789193" y="2862775"/>
            <a:ext cx="246185" cy="724487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E32D7A3-4D36-4264-90DF-715809759A73}"/>
              </a:ext>
            </a:extLst>
          </p:cNvPr>
          <p:cNvSpPr txBox="1"/>
          <p:nvPr/>
        </p:nvSpPr>
        <p:spPr>
          <a:xfrm>
            <a:off x="5568950" y="1929109"/>
            <a:ext cx="9519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KABEL ZASILAJĄCY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F29391F-1AC4-4486-9F1E-2B34B061D4C3}"/>
              </a:ext>
            </a:extLst>
          </p:cNvPr>
          <p:cNvSpPr txBox="1"/>
          <p:nvPr/>
        </p:nvSpPr>
        <p:spPr>
          <a:xfrm>
            <a:off x="5193656" y="4336376"/>
            <a:ext cx="1327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KABEL KOMUNIKACYJNY</a:t>
            </a:r>
          </a:p>
        </p:txBody>
      </p:sp>
      <p:cxnSp>
        <p:nvCxnSpPr>
          <p:cNvPr id="21" name="Conector: Angulado 20">
            <a:extLst>
              <a:ext uri="{FF2B5EF4-FFF2-40B4-BE49-F238E27FC236}">
                <a16:creationId xmlns:a16="http://schemas.microsoft.com/office/drawing/2014/main" id="{788D8791-72F5-4B66-8064-64F4096A3909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6520914" y="2144553"/>
            <a:ext cx="463696" cy="999498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8A572A91-7E42-4EB0-9B4A-772BCAD492B9}"/>
              </a:ext>
            </a:extLst>
          </p:cNvPr>
          <p:cNvCxnSpPr>
            <a:cxnSpLocks/>
            <a:endCxn id="20" idx="3"/>
          </p:cNvCxnSpPr>
          <p:nvPr/>
        </p:nvCxnSpPr>
        <p:spPr>
          <a:xfrm rot="5400000">
            <a:off x="6437663" y="4004872"/>
            <a:ext cx="630199" cy="463696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5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SPOSÓB OKABLOWANIA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51</a:t>
            </a:fld>
            <a:r>
              <a:rPr lang="pl-PL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3001967" y="766820"/>
            <a:ext cx="3140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l-PL"/>
              <a:t>Przełóż oba kable przez dławiki i zamocuj płytę na poprzednim miejscu.</a:t>
            </a:r>
          </a:p>
        </p:txBody>
      </p:sp>
      <p:pic>
        <p:nvPicPr>
          <p:cNvPr id="7" name="Imagem 6" descr="Diagrama&#10;&#10;Descrição gerada automaticamente com confiança baixa">
            <a:extLst>
              <a:ext uri="{FF2B5EF4-FFF2-40B4-BE49-F238E27FC236}">
                <a16:creationId xmlns:a16="http://schemas.microsoft.com/office/drawing/2014/main" id="{9629C797-52F8-4C62-AE62-5659E523D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45" t="3275" r="3883" b="9326"/>
          <a:stretch/>
        </p:blipFill>
        <p:spPr>
          <a:xfrm>
            <a:off x="161933" y="1475580"/>
            <a:ext cx="4329100" cy="288543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10" name="Imagem 9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8840B040-901F-4CFC-ACEA-4AA530CD02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12" t="3473" r="3735" b="9500"/>
          <a:stretch/>
        </p:blipFill>
        <p:spPr>
          <a:xfrm>
            <a:off x="4652966" y="1475580"/>
            <a:ext cx="4329100" cy="288543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291043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CB82EBE-42C5-4AEC-B542-8425A889E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0" t="10202" b="20535"/>
          <a:stretch/>
        </p:blipFill>
        <p:spPr>
          <a:xfrm>
            <a:off x="2605439" y="809287"/>
            <a:ext cx="6356385" cy="3739193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SPOSÓB OKABLOWANIA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52</a:t>
            </a:fld>
            <a:r>
              <a:rPr lang="pl-PL"/>
              <a:t> |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BF38392-AC0B-468E-80E7-366A161E169A}"/>
              </a:ext>
            </a:extLst>
          </p:cNvPr>
          <p:cNvSpPr txBox="1"/>
          <p:nvPr/>
        </p:nvSpPr>
        <p:spPr>
          <a:xfrm>
            <a:off x="813927" y="809287"/>
            <a:ext cx="53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FC00854-FF1B-4507-B21B-B000E341A155}"/>
              </a:ext>
            </a:extLst>
          </p:cNvPr>
          <p:cNvSpPr txBox="1"/>
          <p:nvPr/>
        </p:nvSpPr>
        <p:spPr>
          <a:xfrm>
            <a:off x="813927" y="2938365"/>
            <a:ext cx="53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FB15A91-CB4A-4C20-92AF-79318B934BFE}"/>
              </a:ext>
            </a:extLst>
          </p:cNvPr>
          <p:cNvSpPr txBox="1"/>
          <p:nvPr/>
        </p:nvSpPr>
        <p:spPr>
          <a:xfrm>
            <a:off x="182176" y="2201830"/>
            <a:ext cx="2250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l-PL"/>
              <a:t>Kable wychodzące z podstawy dachowej i przechodzące przez płytę.</a:t>
            </a:r>
          </a:p>
        </p:txBody>
      </p:sp>
    </p:spTree>
    <p:extLst>
      <p:ext uri="{BB962C8B-B14F-4D97-AF65-F5344CB8AC3E}">
        <p14:creationId xmlns:p14="http://schemas.microsoft.com/office/powerpoint/2010/main" val="8091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SPOSÓB OKABLOWANIA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53</a:t>
            </a:fld>
            <a:r>
              <a:rPr lang="pl-PL"/>
              <a:t> |</a:t>
            </a:r>
          </a:p>
        </p:txBody>
      </p:sp>
      <p:pic>
        <p:nvPicPr>
          <p:cNvPr id="10" name="Imagem 9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CDFCB6E1-E65D-428D-BE6B-1546FB088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2" b="17505"/>
          <a:stretch/>
        </p:blipFill>
        <p:spPr>
          <a:xfrm>
            <a:off x="2968452" y="822960"/>
            <a:ext cx="5971532" cy="3825139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E86588-BCB6-481C-AB88-84C7C6907A45}"/>
              </a:ext>
            </a:extLst>
          </p:cNvPr>
          <p:cNvSpPr txBox="1"/>
          <p:nvPr/>
        </p:nvSpPr>
        <p:spPr>
          <a:xfrm>
            <a:off x="204017" y="1101042"/>
            <a:ext cx="2560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l-PL"/>
              <a:t>Przeciągnij </a:t>
            </a:r>
            <a:r>
              <a:rPr lang="pl-PL">
                <a:solidFill>
                  <a:srgbClr val="B50130"/>
                </a:solidFill>
              </a:rPr>
              <a:t>kabel komunikacyjny </a:t>
            </a:r>
            <a:r>
              <a:rPr lang="pl-PL"/>
              <a:t>przez dławik kablowy do skrzynki sterującej rooftopa.</a:t>
            </a:r>
          </a:p>
        </p:txBody>
      </p:sp>
    </p:spTree>
    <p:extLst>
      <p:ext uri="{BB962C8B-B14F-4D97-AF65-F5344CB8AC3E}">
        <p14:creationId xmlns:p14="http://schemas.microsoft.com/office/powerpoint/2010/main" val="38699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SPOSÓB OKABLOWANIA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54</a:t>
            </a:fld>
            <a:r>
              <a:rPr lang="pl-PL"/>
              <a:t> |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E86588-BCB6-481C-AB88-84C7C6907A45}"/>
              </a:ext>
            </a:extLst>
          </p:cNvPr>
          <p:cNvSpPr txBox="1"/>
          <p:nvPr/>
        </p:nvSpPr>
        <p:spPr>
          <a:xfrm>
            <a:off x="92290" y="1183440"/>
            <a:ext cx="2998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l-PL"/>
              <a:t>W skrzynce sterującej podłącz </a:t>
            </a:r>
            <a:r>
              <a:rPr lang="pl-PL">
                <a:solidFill>
                  <a:srgbClr val="B50130"/>
                </a:solidFill>
              </a:rPr>
              <a:t>kabel komunikacyjny</a:t>
            </a:r>
            <a:r>
              <a:rPr lang="pl-PL"/>
              <a:t> do sterownika </a:t>
            </a:r>
            <a:r>
              <a:rPr lang="pl-PL">
                <a:solidFill>
                  <a:srgbClr val="B50130"/>
                </a:solidFill>
              </a:rPr>
              <a:t>eCLIMATIC</a:t>
            </a:r>
            <a:r>
              <a:rPr lang="pl-PL"/>
              <a:t>.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83B54520-D052-4B18-AAA6-12169E438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4" t="9087" b="7314"/>
          <a:stretch/>
        </p:blipFill>
        <p:spPr>
          <a:xfrm>
            <a:off x="3182965" y="715447"/>
            <a:ext cx="5868746" cy="4299903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6" name="Imagem 5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71B65953-4E87-4940-B21D-866B8FA70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18" y="2051288"/>
            <a:ext cx="2904128" cy="17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FB25A091-3F42-4697-BD9C-A45A212C12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154" y="1696608"/>
            <a:ext cx="8025618" cy="30513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SPOSÓB OKABLOWANIA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55</a:t>
            </a:fld>
            <a:r>
              <a:rPr lang="pl-PL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BEC3782-C02B-4A21-82EC-E41E383B1255}"/>
              </a:ext>
            </a:extLst>
          </p:cNvPr>
          <p:cNvSpPr txBox="1"/>
          <p:nvPr/>
        </p:nvSpPr>
        <p:spPr>
          <a:xfrm>
            <a:off x="4176040" y="816326"/>
            <a:ext cx="2897860" cy="523220"/>
          </a:xfrm>
          <a:prstGeom prst="rect">
            <a:avLst/>
          </a:prstGeom>
          <a:noFill/>
          <a:ln w="12700">
            <a:solidFill>
              <a:srgbClr val="B5013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pl-PL">
                <a:solidFill>
                  <a:srgbClr val="B50130"/>
                </a:solidFill>
              </a:rPr>
              <a:t>Port J14 port </a:t>
            </a:r>
            <a:r>
              <a:rPr lang="pl-PL"/>
              <a:t>dla komunikacji </a:t>
            </a:r>
            <a:r>
              <a:rPr lang="pl-PL">
                <a:solidFill>
                  <a:srgbClr val="B50130"/>
                </a:solidFill>
              </a:rPr>
              <a:t>master-slave</a:t>
            </a:r>
            <a:r>
              <a:rPr lang="pl-PL"/>
              <a:t> między urządzeniami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40862C4-FAB2-410E-BAD4-498E913411EF}"/>
              </a:ext>
            </a:extLst>
          </p:cNvPr>
          <p:cNvSpPr/>
          <p:nvPr/>
        </p:nvSpPr>
        <p:spPr>
          <a:xfrm>
            <a:off x="3516713" y="1696608"/>
            <a:ext cx="437665" cy="1079170"/>
          </a:xfrm>
          <a:prstGeom prst="rect">
            <a:avLst/>
          </a:prstGeom>
          <a:solidFill>
            <a:srgbClr val="B50130">
              <a:alpha val="30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ector: Angulado 14">
            <a:extLst>
              <a:ext uri="{FF2B5EF4-FFF2-40B4-BE49-F238E27FC236}">
                <a16:creationId xmlns:a16="http://schemas.microsoft.com/office/drawing/2014/main" id="{28B9A284-0382-4735-AE33-4F9C57762FFD}"/>
              </a:ext>
            </a:extLst>
          </p:cNvPr>
          <p:cNvCxnSpPr>
            <a:cxnSpLocks/>
            <a:stCxn id="12" idx="1"/>
            <a:endCxn id="16" idx="0"/>
          </p:cNvCxnSpPr>
          <p:nvPr/>
        </p:nvCxnSpPr>
        <p:spPr>
          <a:xfrm rot="10800000" flipV="1">
            <a:off x="3735546" y="1077936"/>
            <a:ext cx="440494" cy="618672"/>
          </a:xfrm>
          <a:prstGeom prst="bentConnector2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Retângulo 26">
            <a:extLst>
              <a:ext uri="{FF2B5EF4-FFF2-40B4-BE49-F238E27FC236}">
                <a16:creationId xmlns:a16="http://schemas.microsoft.com/office/drawing/2014/main" id="{09C1BB7E-F38D-4DFB-A727-8EAE00B35EFD}"/>
              </a:ext>
            </a:extLst>
          </p:cNvPr>
          <p:cNvSpPr/>
          <p:nvPr/>
        </p:nvSpPr>
        <p:spPr>
          <a:xfrm>
            <a:off x="1398262" y="2788047"/>
            <a:ext cx="1417433" cy="133905"/>
          </a:xfrm>
          <a:prstGeom prst="rect">
            <a:avLst/>
          </a:prstGeom>
          <a:solidFill>
            <a:srgbClr val="B50130">
              <a:alpha val="30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013E888-9843-4E47-9E1A-791E50FA1435}"/>
              </a:ext>
            </a:extLst>
          </p:cNvPr>
          <p:cNvSpPr txBox="1"/>
          <p:nvPr/>
        </p:nvSpPr>
        <p:spPr>
          <a:xfrm>
            <a:off x="531634" y="816326"/>
            <a:ext cx="2791265" cy="738664"/>
          </a:xfrm>
          <a:prstGeom prst="rect">
            <a:avLst/>
          </a:prstGeom>
          <a:noFill/>
          <a:ln w="12700">
            <a:solidFill>
              <a:srgbClr val="B5013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pl-PL">
                <a:solidFill>
                  <a:srgbClr val="B50130"/>
                </a:solidFill>
              </a:rPr>
              <a:t>Połączenie katy BMS </a:t>
            </a:r>
            <a:r>
              <a:rPr lang="pl-PL"/>
              <a:t>do systemu automatyki budynku (LonWorks / BacNet / ModBus).</a:t>
            </a:r>
          </a:p>
        </p:txBody>
      </p:sp>
      <p:cxnSp>
        <p:nvCxnSpPr>
          <p:cNvPr id="31" name="Conector: Angulado 30">
            <a:extLst>
              <a:ext uri="{FF2B5EF4-FFF2-40B4-BE49-F238E27FC236}">
                <a16:creationId xmlns:a16="http://schemas.microsoft.com/office/drawing/2014/main" id="{908D500B-65A1-4680-BF6D-F3367936ED77}"/>
              </a:ext>
            </a:extLst>
          </p:cNvPr>
          <p:cNvCxnSpPr>
            <a:cxnSpLocks/>
            <a:stCxn id="30" idx="1"/>
            <a:endCxn id="27" idx="1"/>
          </p:cNvCxnSpPr>
          <p:nvPr/>
        </p:nvCxnSpPr>
        <p:spPr>
          <a:xfrm rot="10800000" flipH="1" flipV="1">
            <a:off x="531634" y="1185658"/>
            <a:ext cx="866628" cy="1669342"/>
          </a:xfrm>
          <a:prstGeom prst="bentConnector3">
            <a:avLst>
              <a:gd name="adj1" fmla="val -26378"/>
            </a:avLst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973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B233BC35-35CD-4358-9484-61BB6F0A1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9" b="15826"/>
          <a:stretch/>
        </p:blipFill>
        <p:spPr>
          <a:xfrm>
            <a:off x="128289" y="1631155"/>
            <a:ext cx="4379567" cy="306991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7" name="Imagem 6" descr="Diagrama&#10;&#10;Descrição gerada automaticamente com confiança média">
            <a:extLst>
              <a:ext uri="{FF2B5EF4-FFF2-40B4-BE49-F238E27FC236}">
                <a16:creationId xmlns:a16="http://schemas.microsoft.com/office/drawing/2014/main" id="{612C613E-4AAB-46A9-A71A-ECBC6D36C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5" b="17444"/>
          <a:stretch/>
        </p:blipFill>
        <p:spPr>
          <a:xfrm>
            <a:off x="4636145" y="1631155"/>
            <a:ext cx="4379567" cy="306991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SPOSÓB OKABLOWANIA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56</a:t>
            </a:fld>
            <a:r>
              <a:rPr lang="pl-PL"/>
              <a:t> |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E86588-BCB6-481C-AB88-84C7C6907A45}"/>
              </a:ext>
            </a:extLst>
          </p:cNvPr>
          <p:cNvSpPr txBox="1"/>
          <p:nvPr/>
        </p:nvSpPr>
        <p:spPr>
          <a:xfrm>
            <a:off x="338464" y="985954"/>
            <a:ext cx="395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l-PL"/>
              <a:t>Oddziel wewnętrzne przewody </a:t>
            </a:r>
            <a:r>
              <a:rPr lang="pl-PL">
                <a:solidFill>
                  <a:srgbClr val="B50130"/>
                </a:solidFill>
              </a:rPr>
              <a:t>kabla zasilającego</a:t>
            </a:r>
            <a:r>
              <a:rPr lang="pl-PL"/>
              <a:t> i przeciągnij je przez przekaźnik 3-fazowy.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E7C915D-9C51-45E8-B02E-09DDBF8D32EE}"/>
              </a:ext>
            </a:extLst>
          </p:cNvPr>
          <p:cNvSpPr txBox="1"/>
          <p:nvPr/>
        </p:nvSpPr>
        <p:spPr>
          <a:xfrm>
            <a:off x="4846320" y="985954"/>
            <a:ext cx="395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l-PL"/>
              <a:t>Przeciągnij 3 </a:t>
            </a:r>
            <a:r>
              <a:rPr lang="pl-PL">
                <a:solidFill>
                  <a:srgbClr val="B50130"/>
                </a:solidFill>
              </a:rPr>
              <a:t>przewody zasilające </a:t>
            </a:r>
            <a:r>
              <a:rPr lang="pl-PL"/>
              <a:t>przez podłużny dławik kablowy do skrzynki sterującej rooftopa.</a:t>
            </a:r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DE389DA2-2647-43E9-9C60-73B7419AFB29}"/>
              </a:ext>
            </a:extLst>
          </p:cNvPr>
          <p:cNvSpPr/>
          <p:nvPr/>
        </p:nvSpPr>
        <p:spPr>
          <a:xfrm rot="12391421">
            <a:off x="2056259" y="2539227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7DA7AA31-7CF8-4E37-BF05-3E39536639EE}"/>
              </a:ext>
            </a:extLst>
          </p:cNvPr>
          <p:cNvSpPr/>
          <p:nvPr/>
        </p:nvSpPr>
        <p:spPr>
          <a:xfrm rot="12196253">
            <a:off x="5772133" y="3560840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2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ADFCA0FF-9205-4C80-912B-722190D21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" t="9851" r="2426" b="2545"/>
          <a:stretch/>
        </p:blipFill>
        <p:spPr>
          <a:xfrm>
            <a:off x="3916679" y="870586"/>
            <a:ext cx="4983481" cy="386334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985349D-A1C8-4553-82DE-CD9A1030E6F9}"/>
              </a:ext>
            </a:extLst>
          </p:cNvPr>
          <p:cNvSpPr/>
          <p:nvPr/>
        </p:nvSpPr>
        <p:spPr>
          <a:xfrm>
            <a:off x="3916679" y="870586"/>
            <a:ext cx="4983481" cy="386334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m 5" descr="Uma imagem contendo Logotipo&#10;&#10;Descrição gerada automaticamente">
            <a:extLst>
              <a:ext uri="{FF2B5EF4-FFF2-40B4-BE49-F238E27FC236}">
                <a16:creationId xmlns:a16="http://schemas.microsoft.com/office/drawing/2014/main" id="{3ACCA9F5-2DF0-4C45-A656-D5E573F6C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0" t="9851" r="2427" b="2544"/>
          <a:stretch/>
        </p:blipFill>
        <p:spPr>
          <a:xfrm>
            <a:off x="3916679" y="870586"/>
            <a:ext cx="4983481" cy="386334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SPOSÓB OKABLOWANIA ROOFTOPA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57</a:t>
            </a:fld>
            <a:r>
              <a:rPr lang="pl-PL"/>
              <a:t> |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E86588-BCB6-481C-AB88-84C7C6907A45}"/>
              </a:ext>
            </a:extLst>
          </p:cNvPr>
          <p:cNvSpPr txBox="1"/>
          <p:nvPr/>
        </p:nvSpPr>
        <p:spPr>
          <a:xfrm>
            <a:off x="243840" y="1390797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l-PL"/>
              <a:t>Podłącz 3 </a:t>
            </a:r>
            <a:r>
              <a:rPr lang="pl-PL">
                <a:solidFill>
                  <a:srgbClr val="B50130"/>
                </a:solidFill>
              </a:rPr>
              <a:t>przewody zasilające </a:t>
            </a:r>
            <a:r>
              <a:rPr lang="pl-PL"/>
              <a:t>poniżej skrzynki zasilającej panelu elektrycznego.</a:t>
            </a: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BA3B7818-4B9D-4137-8714-D03BCEF67FA4}"/>
              </a:ext>
            </a:extLst>
          </p:cNvPr>
          <p:cNvSpPr/>
          <p:nvPr/>
        </p:nvSpPr>
        <p:spPr>
          <a:xfrm rot="12856287">
            <a:off x="6757996" y="2951599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1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pl-PL" sz="1200" b="1"/>
            </a:br>
            <a:br>
              <a:rPr lang="pl-PL" sz="1200" b="1"/>
            </a:br>
            <a:br>
              <a:rPr lang="pl-PL" sz="1200" b="1"/>
            </a:br>
            <a:br>
              <a:rPr lang="pl-PL" sz="1200" b="1"/>
            </a:br>
            <a:r>
              <a:rPr lang="pl-PL" sz="4800" b="1"/>
              <a:t>e-Baltic</a:t>
            </a:r>
            <a:br>
              <a:rPr lang="pl-PL" sz="4000" b="1"/>
            </a:br>
            <a:r>
              <a:rPr lang="pl-PL" b="1"/>
              <a:t>Instalacja kanałów powietrznych</a:t>
            </a:r>
          </a:p>
        </p:txBody>
      </p:sp>
    </p:spTree>
    <p:extLst>
      <p:ext uri="{BB962C8B-B14F-4D97-AF65-F5344CB8AC3E}">
        <p14:creationId xmlns:p14="http://schemas.microsoft.com/office/powerpoint/2010/main" val="6548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C15A3FA6-D351-4F35-B877-C449366FB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820" y="715448"/>
            <a:ext cx="3146019" cy="4332396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KANAŁÓW POWIETRZNYCH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59</a:t>
            </a:fld>
            <a:r>
              <a:rPr lang="pl-PL"/>
              <a:t> |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DF65ABA-BC08-4CA7-8654-A81A8952D103}"/>
              </a:ext>
            </a:extLst>
          </p:cNvPr>
          <p:cNvSpPr txBox="1"/>
          <p:nvPr/>
        </p:nvSpPr>
        <p:spPr>
          <a:xfrm>
            <a:off x="2729158" y="4105950"/>
            <a:ext cx="121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>
                <a:solidFill>
                  <a:srgbClr val="B50130"/>
                </a:solidFill>
              </a:rPr>
              <a:t>KANAŁ NAWIEWU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F36B20-3488-476F-B208-66223AEE3E86}"/>
              </a:ext>
            </a:extLst>
          </p:cNvPr>
          <p:cNvGrpSpPr/>
          <p:nvPr/>
        </p:nvGrpSpPr>
        <p:grpSpPr>
          <a:xfrm>
            <a:off x="179521" y="1256005"/>
            <a:ext cx="2447778" cy="2631490"/>
            <a:chOff x="274320" y="1256005"/>
            <a:chExt cx="2447778" cy="2631490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EC3C266-15B6-4976-9204-A96E47CF13A1}"/>
                </a:ext>
              </a:extLst>
            </p:cNvPr>
            <p:cNvSpPr txBox="1"/>
            <p:nvPr/>
          </p:nvSpPr>
          <p:spPr>
            <a:xfrm>
              <a:off x="274320" y="1256005"/>
              <a:ext cx="2447778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>
                  <a:solidFill>
                    <a:schemeClr val="bg1">
                      <a:lumMod val="50000"/>
                    </a:schemeClr>
                  </a:solidFill>
                </a:rPr>
                <a:t>Zainstaluj kanały powietrzne na otworach nawiewu i powrotu w podstawie dachowej.</a:t>
              </a: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pl-PL" sz="1400">
                  <a:solidFill>
                    <a:srgbClr val="B50130"/>
                  </a:solidFill>
                </a:rPr>
                <a:t>Upewnij się, że kanały są instalowane na PODSTAWIE DACHOWEJ, a nie na belkach stropowych.</a:t>
              </a:r>
            </a:p>
          </p:txBody>
        </p:sp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47879" y="2632550"/>
              <a:ext cx="500660" cy="500660"/>
            </a:xfrm>
            <a:prstGeom prst="rect">
              <a:avLst/>
            </a:prstGeom>
          </p:spPr>
        </p:pic>
      </p:grpSp>
      <p:pic>
        <p:nvPicPr>
          <p:cNvPr id="14" name="Imagem 13" descr="Diagrama&#10;&#10;Descrição gerada automaticamente">
            <a:extLst>
              <a:ext uri="{FF2B5EF4-FFF2-40B4-BE49-F238E27FC236}">
                <a16:creationId xmlns:a16="http://schemas.microsoft.com/office/drawing/2014/main" id="{5368D06A-F42E-4531-B5B6-A423E293D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99" t="29886" r="21378" b="34210"/>
          <a:stretch/>
        </p:blipFill>
        <p:spPr>
          <a:xfrm>
            <a:off x="6132360" y="1382094"/>
            <a:ext cx="2832118" cy="2977982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C9F55A5-3F05-4E1C-8B0C-8EDB7A9BBE2B}"/>
              </a:ext>
            </a:extLst>
          </p:cNvPr>
          <p:cNvSpPr/>
          <p:nvPr/>
        </p:nvSpPr>
        <p:spPr>
          <a:xfrm>
            <a:off x="3756660" y="2103120"/>
            <a:ext cx="1569720" cy="1470660"/>
          </a:xfrm>
          <a:prstGeom prst="rect">
            <a:avLst/>
          </a:prstGeom>
          <a:noFill/>
          <a:ln w="127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8140A96E-563B-4611-ABFC-48052CCFFEC6}"/>
              </a:ext>
            </a:extLst>
          </p:cNvPr>
          <p:cNvSpPr/>
          <p:nvPr/>
        </p:nvSpPr>
        <p:spPr>
          <a:xfrm>
            <a:off x="6507480" y="2136140"/>
            <a:ext cx="1998980" cy="1117600"/>
          </a:xfrm>
          <a:custGeom>
            <a:avLst/>
            <a:gdLst>
              <a:gd name="connsiteX0" fmla="*/ 1275080 w 1998980"/>
              <a:gd name="connsiteY0" fmla="*/ 94234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10360 w 1998980"/>
              <a:gd name="connsiteY5" fmla="*/ 652780 h 1117600"/>
              <a:gd name="connsiteX0" fmla="*/ 1244600 w 1998980"/>
              <a:gd name="connsiteY0" fmla="*/ 96901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10360 w 1998980"/>
              <a:gd name="connsiteY5" fmla="*/ 652780 h 1117600"/>
              <a:gd name="connsiteX0" fmla="*/ 1233170 w 1998980"/>
              <a:gd name="connsiteY0" fmla="*/ 97663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10360 w 1998980"/>
              <a:gd name="connsiteY5" fmla="*/ 652780 h 1117600"/>
              <a:gd name="connsiteX0" fmla="*/ 1233170 w 1998980"/>
              <a:gd name="connsiteY0" fmla="*/ 97663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23695 w 1998980"/>
              <a:gd name="connsiteY5" fmla="*/ 645160 h 1117600"/>
              <a:gd name="connsiteX0" fmla="*/ 1233170 w 1998980"/>
              <a:gd name="connsiteY0" fmla="*/ 97663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21790 w 1998980"/>
              <a:gd name="connsiteY5" fmla="*/ 643255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8980" h="1117600">
                <a:moveTo>
                  <a:pt x="1233170" y="976630"/>
                </a:moveTo>
                <a:lnTo>
                  <a:pt x="1071880" y="1117600"/>
                </a:lnTo>
                <a:lnTo>
                  <a:pt x="0" y="807720"/>
                </a:lnTo>
                <a:lnTo>
                  <a:pt x="937260" y="0"/>
                </a:lnTo>
                <a:lnTo>
                  <a:pt x="1998980" y="309880"/>
                </a:lnTo>
                <a:lnTo>
                  <a:pt x="1621790" y="643255"/>
                </a:lnTo>
              </a:path>
            </a:pathLst>
          </a:custGeom>
          <a:noFill/>
          <a:ln w="5715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ama&#10;&#10;Descrição gerada automaticamente">
            <a:extLst>
              <a:ext uri="{FF2B5EF4-FFF2-40B4-BE49-F238E27FC236}">
                <a16:creationId xmlns:a16="http://schemas.microsoft.com/office/drawing/2014/main" id="{D1DED089-BCCB-4B29-942E-1FFDB012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4742"/>
            <a:ext cx="9144000" cy="2449651"/>
          </a:xfrm>
          <a:prstGeom prst="rect">
            <a:avLst/>
          </a:prstGeom>
        </p:spPr>
      </p:pic>
      <p:cxnSp>
        <p:nvCxnSpPr>
          <p:cNvPr id="10" name="Conector: Angulado 9">
            <a:extLst>
              <a:ext uri="{FF2B5EF4-FFF2-40B4-BE49-F238E27FC236}">
                <a16:creationId xmlns:a16="http://schemas.microsoft.com/office/drawing/2014/main" id="{95B60C37-6B5F-441C-80A1-B4C4D2CC5F19}"/>
              </a:ext>
            </a:extLst>
          </p:cNvPr>
          <p:cNvCxnSpPr>
            <a:cxnSpLocks/>
            <a:endCxn id="14" idx="3"/>
          </p:cNvCxnSpPr>
          <p:nvPr/>
        </p:nvCxnSpPr>
        <p:spPr>
          <a:xfrm rot="5400000">
            <a:off x="3191748" y="4049487"/>
            <a:ext cx="237181" cy="210496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9D4626-C061-4486-807A-621630160AD8}"/>
              </a:ext>
            </a:extLst>
          </p:cNvPr>
          <p:cNvSpPr txBox="1"/>
          <p:nvPr/>
        </p:nvSpPr>
        <p:spPr>
          <a:xfrm>
            <a:off x="287213" y="2249189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IZOLACJA DACHU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1BBD73A-CF9C-4821-8697-BE64F84592BA}"/>
              </a:ext>
            </a:extLst>
          </p:cNvPr>
          <p:cNvSpPr txBox="1"/>
          <p:nvPr/>
        </p:nvSpPr>
        <p:spPr>
          <a:xfrm>
            <a:off x="287212" y="3817057"/>
            <a:ext cx="1215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PANALE DACHOWE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79E8EE6-5C87-44EC-8681-23D6E6B95B26}"/>
              </a:ext>
            </a:extLst>
          </p:cNvPr>
          <p:cNvSpPr txBox="1"/>
          <p:nvPr/>
        </p:nvSpPr>
        <p:spPr>
          <a:xfrm>
            <a:off x="1988820" y="4142521"/>
            <a:ext cx="1216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1100">
                <a:solidFill>
                  <a:schemeClr val="bg1">
                    <a:lumMod val="50000"/>
                  </a:schemeClr>
                </a:solidFill>
              </a:rPr>
              <a:t>BELKI DACHOWE</a:t>
            </a:r>
          </a:p>
        </p:txBody>
      </p: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43E8901C-5946-4EA7-A8CC-6F41AB4AEB2E}"/>
              </a:ext>
            </a:extLst>
          </p:cNvPr>
          <p:cNvCxnSpPr>
            <a:cxnSpLocks/>
            <a:endCxn id="11" idx="3"/>
          </p:cNvCxnSpPr>
          <p:nvPr/>
        </p:nvCxnSpPr>
        <p:spPr>
          <a:xfrm rot="16200000" flipV="1">
            <a:off x="1602360" y="2433518"/>
            <a:ext cx="348550" cy="241502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Angulado 22">
            <a:extLst>
              <a:ext uri="{FF2B5EF4-FFF2-40B4-BE49-F238E27FC236}">
                <a16:creationId xmlns:a16="http://schemas.microsoft.com/office/drawing/2014/main" id="{6EB03080-A74D-4E26-BB29-555ACD7D0C19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1502899" y="3711154"/>
            <a:ext cx="152986" cy="236708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</a:t>
            </a:fld>
            <a:r>
              <a:rPr lang="pl-PL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147710" y="789366"/>
            <a:ext cx="74926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Spód podstawy dachowej musi spoczywać na belkach dachowych.</a:t>
            </a:r>
          </a:p>
          <a:p>
            <a:pPr>
              <a:spcAft>
                <a:spcPts val="600"/>
              </a:spcAft>
            </a:pP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Cała powierzchnia podstawy dachowej musi stykać się z belkami (brak nieciągłego kontaktu).</a:t>
            </a:r>
          </a:p>
        </p:txBody>
      </p:sp>
    </p:spTree>
    <p:extLst>
      <p:ext uri="{BB962C8B-B14F-4D97-AF65-F5344CB8AC3E}">
        <p14:creationId xmlns:p14="http://schemas.microsoft.com/office/powerpoint/2010/main" val="32443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KANAŁÓW POWIETRZNYCH</a:t>
            </a:r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60</a:t>
            </a:fld>
            <a:r>
              <a:rPr lang="pl-PL"/>
              <a:t> |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F36B20-3488-476F-B208-66223AEE3E86}"/>
              </a:ext>
            </a:extLst>
          </p:cNvPr>
          <p:cNvGrpSpPr/>
          <p:nvPr/>
        </p:nvGrpSpPr>
        <p:grpSpPr>
          <a:xfrm>
            <a:off x="179521" y="1256005"/>
            <a:ext cx="2447778" cy="2631490"/>
            <a:chOff x="274320" y="1256005"/>
            <a:chExt cx="2447778" cy="2631490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EC3C266-15B6-4976-9204-A96E47CF13A1}"/>
                </a:ext>
              </a:extLst>
            </p:cNvPr>
            <p:cNvSpPr txBox="1"/>
            <p:nvPr/>
          </p:nvSpPr>
          <p:spPr>
            <a:xfrm>
              <a:off x="274320" y="1256005"/>
              <a:ext cx="2447778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>
                  <a:solidFill>
                    <a:schemeClr val="bg1">
                      <a:lumMod val="50000"/>
                    </a:schemeClr>
                  </a:solidFill>
                </a:rPr>
                <a:t>Zainstaluj kanały powietrzne na otworach nawiewu i powrotu w podstawie dachowej.</a:t>
              </a: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pl-PL" sz="1400">
                  <a:solidFill>
                    <a:srgbClr val="B50130"/>
                  </a:solidFill>
                </a:rPr>
                <a:t>Upewnij się, że kanały są instalowane na PODSTAWIE DACHOWEJ, a nie na belkach stropowych.</a:t>
              </a:r>
            </a:p>
          </p:txBody>
        </p:sp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47879" y="2632550"/>
              <a:ext cx="500660" cy="500660"/>
            </a:xfrm>
            <a:prstGeom prst="rect">
              <a:avLst/>
            </a:prstGeom>
          </p:spPr>
        </p:pic>
      </p:grp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11278BF2-06CC-4B78-8649-E1D27CB84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971" y="715447"/>
            <a:ext cx="5094018" cy="4334546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627B40B0-61C8-4320-87FE-0FE0CB457D78}"/>
              </a:ext>
            </a:extLst>
          </p:cNvPr>
          <p:cNvSpPr txBox="1"/>
          <p:nvPr/>
        </p:nvSpPr>
        <p:spPr>
          <a:xfrm>
            <a:off x="3963572" y="3877695"/>
            <a:ext cx="121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>
                <a:solidFill>
                  <a:srgbClr val="B50130"/>
                </a:solidFill>
              </a:rPr>
              <a:t>KANAŁ NAWIEWU</a:t>
            </a:r>
          </a:p>
        </p:txBody>
      </p:sp>
    </p:spTree>
    <p:extLst>
      <p:ext uri="{BB962C8B-B14F-4D97-AF65-F5344CB8AC3E}">
        <p14:creationId xmlns:p14="http://schemas.microsoft.com/office/powerpoint/2010/main" val="336008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Gráfico&#10;&#10;Descrição gerada automaticamente">
            <a:extLst>
              <a:ext uri="{FF2B5EF4-FFF2-40B4-BE49-F238E27FC236}">
                <a16:creationId xmlns:a16="http://schemas.microsoft.com/office/drawing/2014/main" id="{BCEB4449-0D52-42B0-B262-D619C7EFF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2" t="35252" r="26792" b="24820"/>
          <a:stretch/>
        </p:blipFill>
        <p:spPr>
          <a:xfrm>
            <a:off x="6132359" y="1382095"/>
            <a:ext cx="2832118" cy="297798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KANAŁÓW POWIETRZNYCH</a:t>
            </a:r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61</a:t>
            </a:fld>
            <a:r>
              <a:rPr lang="pl-PL"/>
              <a:t> |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F36B20-3488-476F-B208-66223AEE3E86}"/>
              </a:ext>
            </a:extLst>
          </p:cNvPr>
          <p:cNvGrpSpPr/>
          <p:nvPr/>
        </p:nvGrpSpPr>
        <p:grpSpPr>
          <a:xfrm>
            <a:off x="179521" y="1256005"/>
            <a:ext cx="2447778" cy="2631490"/>
            <a:chOff x="274320" y="1256005"/>
            <a:chExt cx="2447778" cy="2631490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EC3C266-15B6-4976-9204-A96E47CF13A1}"/>
                </a:ext>
              </a:extLst>
            </p:cNvPr>
            <p:cNvSpPr txBox="1"/>
            <p:nvPr/>
          </p:nvSpPr>
          <p:spPr>
            <a:xfrm>
              <a:off x="274320" y="1256005"/>
              <a:ext cx="2447778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>
                  <a:solidFill>
                    <a:schemeClr val="bg1">
                      <a:lumMod val="50000"/>
                    </a:schemeClr>
                  </a:solidFill>
                </a:rPr>
                <a:t>Zainstaluj kanały powietrzne na otworach nawiewu i powrotu w podstawie dachowej.</a:t>
              </a: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pl-PL" sz="1400">
                  <a:solidFill>
                    <a:srgbClr val="B50130"/>
                  </a:solidFill>
                </a:rPr>
                <a:t>Upewnij się, że kanały są instalowane na PODSTAWIE DACHOWEJ, a nie na belkach stropowych.</a:t>
              </a:r>
            </a:p>
          </p:txBody>
        </p:sp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47879" y="2632550"/>
              <a:ext cx="500660" cy="500660"/>
            </a:xfrm>
            <a:prstGeom prst="rect">
              <a:avLst/>
            </a:prstGeom>
          </p:spPr>
        </p:pic>
      </p:grpSp>
      <p:pic>
        <p:nvPicPr>
          <p:cNvPr id="5" name="Imagem 4" descr="Uma imagem contendo Gráfico&#10;&#10;Descrição gerada automaticamente">
            <a:extLst>
              <a:ext uri="{FF2B5EF4-FFF2-40B4-BE49-F238E27FC236}">
                <a16:creationId xmlns:a16="http://schemas.microsoft.com/office/drawing/2014/main" id="{6B1F5A31-1D1A-4013-9C71-2ED91D7EA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513" y="715446"/>
            <a:ext cx="2818631" cy="433239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58FE00A9-B37B-4642-BCCF-E42EAAF26DFF}"/>
              </a:ext>
            </a:extLst>
          </p:cNvPr>
          <p:cNvSpPr txBox="1"/>
          <p:nvPr/>
        </p:nvSpPr>
        <p:spPr>
          <a:xfrm>
            <a:off x="4278979" y="4416446"/>
            <a:ext cx="121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>
                <a:solidFill>
                  <a:srgbClr val="B50130"/>
                </a:solidFill>
              </a:rPr>
              <a:t>KANAŁ POWROTNY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F77BE457-ECF0-4DF7-A98E-94A538FAE1D3}"/>
              </a:ext>
            </a:extLst>
          </p:cNvPr>
          <p:cNvSpPr/>
          <p:nvPr/>
        </p:nvSpPr>
        <p:spPr>
          <a:xfrm>
            <a:off x="6560820" y="1772920"/>
            <a:ext cx="1102360" cy="1562100"/>
          </a:xfrm>
          <a:custGeom>
            <a:avLst/>
            <a:gdLst>
              <a:gd name="connsiteX0" fmla="*/ 116840 w 1102360"/>
              <a:gd name="connsiteY0" fmla="*/ 424180 h 1564640"/>
              <a:gd name="connsiteX1" fmla="*/ 0 w 1102360"/>
              <a:gd name="connsiteY1" fmla="*/ 101600 h 1564640"/>
              <a:gd name="connsiteX2" fmla="*/ 533400 w 1102360"/>
              <a:gd name="connsiteY2" fmla="*/ 0 h 1564640"/>
              <a:gd name="connsiteX3" fmla="*/ 1102360 w 1102360"/>
              <a:gd name="connsiteY3" fmla="*/ 1503680 h 1564640"/>
              <a:gd name="connsiteX4" fmla="*/ 800100 w 1102360"/>
              <a:gd name="connsiteY4" fmla="*/ 1564640 h 1564640"/>
              <a:gd name="connsiteX0" fmla="*/ 111760 w 1102360"/>
              <a:gd name="connsiteY0" fmla="*/ 411480 h 1564640"/>
              <a:gd name="connsiteX1" fmla="*/ 0 w 1102360"/>
              <a:gd name="connsiteY1" fmla="*/ 101600 h 1564640"/>
              <a:gd name="connsiteX2" fmla="*/ 533400 w 1102360"/>
              <a:gd name="connsiteY2" fmla="*/ 0 h 1564640"/>
              <a:gd name="connsiteX3" fmla="*/ 1102360 w 1102360"/>
              <a:gd name="connsiteY3" fmla="*/ 1503680 h 1564640"/>
              <a:gd name="connsiteX4" fmla="*/ 800100 w 1102360"/>
              <a:gd name="connsiteY4" fmla="*/ 1564640 h 1564640"/>
              <a:gd name="connsiteX0" fmla="*/ 109220 w 1102360"/>
              <a:gd name="connsiteY0" fmla="*/ 398780 h 1564640"/>
              <a:gd name="connsiteX1" fmla="*/ 0 w 1102360"/>
              <a:gd name="connsiteY1" fmla="*/ 101600 h 1564640"/>
              <a:gd name="connsiteX2" fmla="*/ 533400 w 1102360"/>
              <a:gd name="connsiteY2" fmla="*/ 0 h 1564640"/>
              <a:gd name="connsiteX3" fmla="*/ 1102360 w 1102360"/>
              <a:gd name="connsiteY3" fmla="*/ 1503680 h 1564640"/>
              <a:gd name="connsiteX4" fmla="*/ 800100 w 1102360"/>
              <a:gd name="connsiteY4" fmla="*/ 1564640 h 1564640"/>
              <a:gd name="connsiteX0" fmla="*/ 109220 w 1102360"/>
              <a:gd name="connsiteY0" fmla="*/ 398780 h 1562100"/>
              <a:gd name="connsiteX1" fmla="*/ 0 w 1102360"/>
              <a:gd name="connsiteY1" fmla="*/ 101600 h 1562100"/>
              <a:gd name="connsiteX2" fmla="*/ 533400 w 1102360"/>
              <a:gd name="connsiteY2" fmla="*/ 0 h 1562100"/>
              <a:gd name="connsiteX3" fmla="*/ 1102360 w 1102360"/>
              <a:gd name="connsiteY3" fmla="*/ 1503680 h 1562100"/>
              <a:gd name="connsiteX4" fmla="*/ 810260 w 1102360"/>
              <a:gd name="connsiteY4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360" h="1562100">
                <a:moveTo>
                  <a:pt x="109220" y="398780"/>
                </a:moveTo>
                <a:lnTo>
                  <a:pt x="0" y="101600"/>
                </a:lnTo>
                <a:lnTo>
                  <a:pt x="533400" y="0"/>
                </a:lnTo>
                <a:lnTo>
                  <a:pt x="1102360" y="1503680"/>
                </a:lnTo>
                <a:lnTo>
                  <a:pt x="810260" y="1562100"/>
                </a:lnTo>
              </a:path>
            </a:pathLst>
          </a:custGeom>
          <a:noFill/>
          <a:ln w="5715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86693DF-48FE-4EB2-A9E3-8809BF80F349}"/>
              </a:ext>
            </a:extLst>
          </p:cNvPr>
          <p:cNvSpPr/>
          <p:nvPr/>
        </p:nvSpPr>
        <p:spPr>
          <a:xfrm>
            <a:off x="3406140" y="2247900"/>
            <a:ext cx="1638300" cy="1729740"/>
          </a:xfrm>
          <a:prstGeom prst="rect">
            <a:avLst/>
          </a:prstGeom>
          <a:noFill/>
          <a:ln w="127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Espaço Reservado para Data 3">
            <a:extLst>
              <a:ext uri="{FF2B5EF4-FFF2-40B4-BE49-F238E27FC236}">
                <a16:creationId xmlns:a16="http://schemas.microsoft.com/office/drawing/2014/main" id="{64B09ABC-9670-4379-8944-813FE3C8E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2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KANAŁÓW POWIETRZNYCH</a:t>
            </a:r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62</a:t>
            </a:fld>
            <a:r>
              <a:rPr lang="pl-PL"/>
              <a:t> |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F36B20-3488-476F-B208-66223AEE3E86}"/>
              </a:ext>
            </a:extLst>
          </p:cNvPr>
          <p:cNvGrpSpPr/>
          <p:nvPr/>
        </p:nvGrpSpPr>
        <p:grpSpPr>
          <a:xfrm>
            <a:off x="179521" y="1256005"/>
            <a:ext cx="2447778" cy="2631490"/>
            <a:chOff x="274320" y="1256005"/>
            <a:chExt cx="2447778" cy="2631490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EC3C266-15B6-4976-9204-A96E47CF13A1}"/>
                </a:ext>
              </a:extLst>
            </p:cNvPr>
            <p:cNvSpPr txBox="1"/>
            <p:nvPr/>
          </p:nvSpPr>
          <p:spPr>
            <a:xfrm>
              <a:off x="274320" y="1256005"/>
              <a:ext cx="2447778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>
                  <a:solidFill>
                    <a:schemeClr val="bg1">
                      <a:lumMod val="50000"/>
                    </a:schemeClr>
                  </a:solidFill>
                </a:rPr>
                <a:t>Zainstaluj kanały powietrzne na otworach nawiewu i powrotu w podstawie dachowej.</a:t>
              </a: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pl-PL" sz="1400">
                  <a:solidFill>
                    <a:srgbClr val="B50130"/>
                  </a:solidFill>
                </a:rPr>
                <a:t>Upewnij się, że kanały są instalowane na PODSTAWIE DACHOWEJ, a nie na belkach stropowych.</a:t>
              </a:r>
            </a:p>
          </p:txBody>
        </p:sp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47879" y="2632550"/>
              <a:ext cx="500660" cy="500660"/>
            </a:xfrm>
            <a:prstGeom prst="rect">
              <a:avLst/>
            </a:prstGeom>
          </p:spPr>
        </p:pic>
      </p:grp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7467D28F-0481-4FF0-AAA2-FC59E3140C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32" b="2226"/>
          <a:stretch/>
        </p:blipFill>
        <p:spPr>
          <a:xfrm>
            <a:off x="3987162" y="707043"/>
            <a:ext cx="3541398" cy="435263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3D6C2D7-4CA6-4DDF-B701-EC470D2C67BA}"/>
              </a:ext>
            </a:extLst>
          </p:cNvPr>
          <p:cNvSpPr txBox="1"/>
          <p:nvPr/>
        </p:nvSpPr>
        <p:spPr>
          <a:xfrm rot="4151564">
            <a:off x="4444469" y="3827936"/>
            <a:ext cx="14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rgbClr val="FFC000"/>
                </a:solidFill>
              </a:rPr>
              <a:t>KANAŁ POWROTNY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3A8C839-246B-409A-9D5E-D6F69F3E553D}"/>
              </a:ext>
            </a:extLst>
          </p:cNvPr>
          <p:cNvSpPr txBox="1"/>
          <p:nvPr/>
        </p:nvSpPr>
        <p:spPr>
          <a:xfrm rot="4155659">
            <a:off x="5822852" y="3590985"/>
            <a:ext cx="121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>
                <a:solidFill>
                  <a:srgbClr val="FFC000"/>
                </a:solidFill>
              </a:rPr>
              <a:t>KANAŁ NAWIEWU</a:t>
            </a:r>
          </a:p>
        </p:txBody>
      </p:sp>
    </p:spTree>
    <p:extLst>
      <p:ext uri="{BB962C8B-B14F-4D97-AF65-F5344CB8AC3E}">
        <p14:creationId xmlns:p14="http://schemas.microsoft.com/office/powerpoint/2010/main" val="8336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4FBE858F-8AAD-4824-AC0B-EDCDD5BE16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7787" y="826161"/>
            <a:ext cx="7216212" cy="396527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KANAŁÓW POWIETRZNYCH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63</a:t>
            </a:fld>
            <a:r>
              <a:rPr lang="pl-PL"/>
              <a:t> |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274320" y="1256005"/>
            <a:ext cx="244777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Zainstaluj kanały powietrzne na otworach nawiewu i powrotu w podstawie dachowej.</a:t>
            </a: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pl-PL" sz="1400">
                <a:solidFill>
                  <a:srgbClr val="B50130"/>
                </a:solidFill>
              </a:rPr>
              <a:t>Upewnij się, że kanały są instalowane na PODSTAWIE DACHOWEJ, a nie na belkach stropowych.</a:t>
            </a:r>
          </a:p>
        </p:txBody>
      </p:sp>
      <p:pic>
        <p:nvPicPr>
          <p:cNvPr id="11" name="Gráfico 10" descr="Aviso com preenchimento sólido">
            <a:extLst>
              <a:ext uri="{FF2B5EF4-FFF2-40B4-BE49-F238E27FC236}">
                <a16:creationId xmlns:a16="http://schemas.microsoft.com/office/drawing/2014/main" id="{23DE6DE2-DFD3-4430-BA9C-55EC6331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7879" y="2632550"/>
            <a:ext cx="500660" cy="50066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444B5CC-868C-4225-BB4E-7B82837E15C2}"/>
              </a:ext>
            </a:extLst>
          </p:cNvPr>
          <p:cNvSpPr txBox="1"/>
          <p:nvPr/>
        </p:nvSpPr>
        <p:spPr>
          <a:xfrm rot="20862087">
            <a:off x="6397127" y="3655032"/>
            <a:ext cx="1638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>
                <a:solidFill>
                  <a:srgbClr val="B50130"/>
                </a:solidFill>
              </a:rPr>
              <a:t>KANAŁY POWROTNE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B3AFC80-5275-4C1D-9B3A-2C1662C497BD}"/>
              </a:ext>
            </a:extLst>
          </p:cNvPr>
          <p:cNvSpPr txBox="1"/>
          <p:nvPr/>
        </p:nvSpPr>
        <p:spPr>
          <a:xfrm rot="20862087">
            <a:off x="3292367" y="4335775"/>
            <a:ext cx="1638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B50130"/>
                </a:solidFill>
              </a:rPr>
              <a:t>KANAŁY NAWIEWU</a:t>
            </a:r>
          </a:p>
        </p:txBody>
      </p:sp>
    </p:spTree>
    <p:extLst>
      <p:ext uri="{BB962C8B-B14F-4D97-AF65-F5344CB8AC3E}">
        <p14:creationId xmlns:p14="http://schemas.microsoft.com/office/powerpoint/2010/main" val="272533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pl-PL" sz="1200" b="1"/>
            </a:br>
            <a:br>
              <a:rPr lang="pl-PL" sz="1200" b="1"/>
            </a:br>
            <a:br>
              <a:rPr lang="pl-PL" sz="1200" b="1"/>
            </a:br>
            <a:br>
              <a:rPr lang="pl-PL" sz="1200" b="1"/>
            </a:br>
            <a:r>
              <a:rPr lang="pl-PL" sz="4800" b="1"/>
              <a:t>e-Baltic</a:t>
            </a:r>
            <a:br>
              <a:rPr lang="pl-PL" sz="4000" b="1"/>
            </a:br>
            <a:r>
              <a:rPr lang="pl-PL" sz="2800" b="1"/>
              <a:t>Rozruch</a:t>
            </a:r>
          </a:p>
        </p:txBody>
      </p:sp>
    </p:spTree>
    <p:extLst>
      <p:ext uri="{BB962C8B-B14F-4D97-AF65-F5344CB8AC3E}">
        <p14:creationId xmlns:p14="http://schemas.microsoft.com/office/powerpoint/2010/main" val="14413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, Desenho técnico&#10;&#10;Descrição gerada automaticamente">
            <a:extLst>
              <a:ext uri="{FF2B5EF4-FFF2-40B4-BE49-F238E27FC236}">
                <a16:creationId xmlns:a16="http://schemas.microsoft.com/office/drawing/2014/main" id="{8D320968-B1E9-4FCD-B7D0-4A80B495FA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6418" y="1872062"/>
            <a:ext cx="6147582" cy="28618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ROZRUCH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65</a:t>
            </a:fld>
            <a:r>
              <a:rPr lang="pl-PL"/>
              <a:t> |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C3C266-15B6-4976-9204-A96E47CF13A1}"/>
              </a:ext>
            </a:extLst>
          </p:cNvPr>
          <p:cNvSpPr txBox="1"/>
          <p:nvPr/>
        </p:nvSpPr>
        <p:spPr>
          <a:xfrm>
            <a:off x="112541" y="748235"/>
            <a:ext cx="368573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Urządzenie jest fabrycznie napełnione czynnikiem ziębniczym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Urządzenie jest w 100% wstępnie przetestowane w fabryce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Certyfikowany technik przeszkolony przez firmę Lennox: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sprawdzi ustawienia, komponenty i elementy sterujące urządzenia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przeprowadzi test szczelności obiegu czynnika ziębniczego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i zatwierdzi gwarancję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Urządzenie można podłączyć do LennoxCloud, zapewniając monitoring i kontrolę 24/7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9284A2D-2304-4981-9F2C-36FAF08EDA9C}"/>
              </a:ext>
            </a:extLst>
          </p:cNvPr>
          <p:cNvGrpSpPr/>
          <p:nvPr/>
        </p:nvGrpSpPr>
        <p:grpSpPr>
          <a:xfrm>
            <a:off x="4612304" y="1157578"/>
            <a:ext cx="2915811" cy="523220"/>
            <a:chOff x="376029" y="805314"/>
            <a:chExt cx="2915811" cy="523220"/>
          </a:xfrm>
        </p:grpSpPr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029" y="805314"/>
              <a:ext cx="500660" cy="500660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4B0FAA2-176A-4AFC-8F93-6D8DA93AE3E5}"/>
                </a:ext>
              </a:extLst>
            </p:cNvPr>
            <p:cNvSpPr txBox="1"/>
            <p:nvPr/>
          </p:nvSpPr>
          <p:spPr>
            <a:xfrm>
              <a:off x="876689" y="805314"/>
              <a:ext cx="2415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l-PL" sz="1400" dirty="0">
                  <a:solidFill>
                    <a:srgbClr val="B50130"/>
                  </a:solidFill>
                </a:rPr>
                <a:t>Zasilanie musi być włączone 24 godziny przed planowanym rozruchem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3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199420"/>
            <a:ext cx="8636876" cy="1547974"/>
          </a:xfrm>
        </p:spPr>
        <p:txBody>
          <a:bodyPr/>
          <a:lstStyle/>
          <a:p>
            <a:r>
              <a:rPr lang="en-US" sz="3200" spc="300" dirty="0"/>
              <a:t>ZASTRZEŻENIE</a:t>
            </a:r>
            <a:br>
              <a:rPr lang="en-US" sz="3200" spc="300" dirty="0"/>
            </a:br>
            <a:endParaRPr lang="en-US" sz="4000" spc="300" dirty="0"/>
          </a:p>
        </p:txBody>
      </p:sp>
    </p:spTree>
    <p:extLst>
      <p:ext uri="{BB962C8B-B14F-4D97-AF65-F5344CB8AC3E}">
        <p14:creationId xmlns:p14="http://schemas.microsoft.com/office/powerpoint/2010/main" val="16838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D8EF5-76E3-45A7-AC2E-E49889D7F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29D20B-D22A-4F6F-B0A7-A5C5D7606F38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US" dirty="0"/>
              <a:t>ZASTRZEŻENIE</a:t>
            </a:r>
          </a:p>
        </p:txBody>
      </p:sp>
      <p:sp>
        <p:nvSpPr>
          <p:cNvPr id="6" name="CaixaDeTexto 9">
            <a:extLst>
              <a:ext uri="{FF2B5EF4-FFF2-40B4-BE49-F238E27FC236}">
                <a16:creationId xmlns:a16="http://schemas.microsoft.com/office/drawing/2014/main" id="{D1611E81-BF6E-44C3-A54F-533D4661AD22}"/>
              </a:ext>
            </a:extLst>
          </p:cNvPr>
          <p:cNvSpPr txBox="1"/>
          <p:nvPr/>
        </p:nvSpPr>
        <p:spPr>
          <a:xfrm>
            <a:off x="380998" y="749563"/>
            <a:ext cx="8526773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UŻYCIE NA WŁASNĄ ODPOWIEDZIALNOŚĆ:  </a:t>
            </a:r>
          </a:p>
          <a:p>
            <a:pPr>
              <a:spcAft>
                <a:spcPts val="600"/>
              </a:spcAft>
            </a:pP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Tylko osoby odpowiednio wykwalifikowane i posiadające stosowne uprawnienia mogą instalować lub naprawiać urządzenia grzewcze, wentylacyjne i klimatyzacyjne. Zatem ten podręcznik jest przeznaczony tylko dla takich osób i pod warunkiem, że skorzystają z przedstawionych informacji na własne ryzyko. Jakiekolwiek straty, zniszczenia lub uszczerbek na zdrowiu mogące wyniknąć z użycia narzędzi, pracy przy przedstawionym w podręczniku produkcie, lub z powodu tego produktu, albo w związku z treścią tego podręcznika pozostaną w wyłącznej odpowiedzialności tych osób. </a:t>
            </a:r>
          </a:p>
          <a:p>
            <a:pPr>
              <a:spcAft>
                <a:spcPts val="600"/>
              </a:spcAft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BRAK GWARANCJI:</a:t>
            </a:r>
          </a:p>
          <a:p>
            <a:pPr>
              <a:spcAft>
                <a:spcPts val="600"/>
              </a:spcAft>
            </a:pP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Ten podręcznik i wszelkie zawarte w nim informacje są przedstawione wprost, bez kontekstów. LENNOX nie tworzy żadnych odniesień ani nie daje żadnych gwarancji w związku z tym podręcznikiem i zawartymi w nim wskazówkami. Na przykład, LENNOX nie gwarantuje za: (a) treść zawartą w tym podręczniku; (b) jakiekolwiek cechy tego podręcznika, jego dokładność, rzeczowość ani zdolność do spełnienia potrzeb oglądającego. Zawartość tego podręcznika może zostać zaktualizowana bez żadnych zapowiedzi.</a:t>
            </a:r>
          </a:p>
          <a:p>
            <a:pPr>
              <a:spcAft>
                <a:spcPts val="600"/>
              </a:spcAft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OGRANICZENIE ODPOWIEDZIALNOŚCI:</a:t>
            </a:r>
          </a:p>
          <a:p>
            <a:pPr>
              <a:spcAft>
                <a:spcPts val="600"/>
              </a:spcAft>
            </a:pP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LENNOX nie może być pociągany do odpowiedzialności za szkody przypadkowe bądź wynikowe i nie odpowiada za jakiekolwiek straty lub szkody jakiejkolwiek osoby, powstałe wskutek niewłaściwego wykorzystania informacji zawartych w tym podręczniku. LENNOX nie poczuwa się do odpowiedzialności za jakiekolwiek straty lub szkody powstałe wskutek wykorzystania bądź niewłaściwego wykorzystania informacji zawartych w tym podręczniku.</a:t>
            </a:r>
          </a:p>
        </p:txBody>
      </p:sp>
    </p:spTree>
    <p:extLst>
      <p:ext uri="{BB962C8B-B14F-4D97-AF65-F5344CB8AC3E}">
        <p14:creationId xmlns:p14="http://schemas.microsoft.com/office/powerpoint/2010/main" val="13569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199420"/>
            <a:ext cx="8636876" cy="1547974"/>
          </a:xfrm>
        </p:spPr>
        <p:txBody>
          <a:bodyPr/>
          <a:lstStyle/>
          <a:p>
            <a:r>
              <a:rPr lang="pl-PL" sz="3200"/>
              <a:t>DZIĘKUJEMY!</a:t>
            </a:r>
            <a:br>
              <a:rPr lang="pl-PL" sz="3200"/>
            </a:br>
            <a:endParaRPr lang="pl-PL" sz="3200"/>
          </a:p>
        </p:txBody>
      </p:sp>
    </p:spTree>
    <p:extLst>
      <p:ext uri="{BB962C8B-B14F-4D97-AF65-F5344CB8AC3E}">
        <p14:creationId xmlns:p14="http://schemas.microsoft.com/office/powerpoint/2010/main" val="389102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Diagrama, Desenho técnico&#10;&#10;Descrição gerada automaticamente com confiança média">
            <a:extLst>
              <a:ext uri="{FF2B5EF4-FFF2-40B4-BE49-F238E27FC236}">
                <a16:creationId xmlns:a16="http://schemas.microsoft.com/office/drawing/2014/main" id="{027B7D88-F8B2-497E-B21C-7CA28202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60" y="775298"/>
            <a:ext cx="6647900" cy="42290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7</a:t>
            </a:fld>
            <a:r>
              <a:rPr lang="pl-PL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147710" y="789366"/>
            <a:ext cx="20874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/>
              <a:t>Przymocuj podstawę dachową do konstrukcji budynku za pomocą </a:t>
            </a:r>
            <a:r>
              <a:rPr lang="pl-PL" sz="1400">
                <a:solidFill>
                  <a:srgbClr val="B50130"/>
                </a:solidFill>
              </a:rPr>
              <a:t>wkrętów, spawania</a:t>
            </a: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 lub </a:t>
            </a:r>
            <a:r>
              <a:rPr lang="pl-PL" sz="1400">
                <a:solidFill>
                  <a:srgbClr val="B50130"/>
                </a:solidFill>
              </a:rPr>
              <a:t>akcesoriów montażowych</a:t>
            </a: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pl-PL" sz="1400">
                <a:solidFill>
                  <a:schemeClr val="bg1">
                    <a:lumMod val="50000"/>
                  </a:schemeClr>
                </a:solidFill>
              </a:rPr>
              <a:t>PODSTAWA DACHOWA MUSI BYĆ SOLIDNIE PRZUMOCOWANA DO KONSTRUKCJI BUDYNKU.</a:t>
            </a:r>
          </a:p>
        </p:txBody>
      </p:sp>
    </p:spTree>
    <p:extLst>
      <p:ext uri="{BB962C8B-B14F-4D97-AF65-F5344CB8AC3E}">
        <p14:creationId xmlns:p14="http://schemas.microsoft.com/office/powerpoint/2010/main" val="38318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8</a:t>
            </a:fld>
            <a:r>
              <a:rPr lang="pl-PL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1155469" y="731433"/>
            <a:ext cx="69743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Regulowana podstawa dachowa umożliwia montaż </a:t>
            </a:r>
            <a:r>
              <a:rPr lang="pl-PL" sz="1400" dirty="0" err="1">
                <a:solidFill>
                  <a:schemeClr val="bg1">
                    <a:lumMod val="50000"/>
                  </a:schemeClr>
                </a:solidFill>
              </a:rPr>
              <a:t>rooftopa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 na dachu skośnym.</a:t>
            </a:r>
          </a:p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 Możliwe jest poziomowanie w dwóch płaszczyznach.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35A1866-F14C-4462-83BF-1C4543801388}"/>
              </a:ext>
            </a:extLst>
          </p:cNvPr>
          <p:cNvGrpSpPr/>
          <p:nvPr/>
        </p:nvGrpSpPr>
        <p:grpSpPr>
          <a:xfrm>
            <a:off x="168000" y="1687026"/>
            <a:ext cx="4320000" cy="2930694"/>
            <a:chOff x="232335" y="1687026"/>
            <a:chExt cx="4320000" cy="2930694"/>
          </a:xfrm>
        </p:grpSpPr>
        <p:pic>
          <p:nvPicPr>
            <p:cNvPr id="9" name="Imagem 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4BE690F1-3CAB-497A-8BAC-333204F20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D0846C5-2502-427E-BAB5-218BBAAFEC50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PRZYPADEK 1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C79D4995-3C55-4451-A405-482090A36652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0455028-B754-4656-A253-3AE0BEBF102A}"/>
              </a:ext>
            </a:extLst>
          </p:cNvPr>
          <p:cNvGrpSpPr/>
          <p:nvPr/>
        </p:nvGrpSpPr>
        <p:grpSpPr>
          <a:xfrm>
            <a:off x="4656000" y="1687026"/>
            <a:ext cx="4320000" cy="2930694"/>
            <a:chOff x="4683773" y="1687026"/>
            <a:chExt cx="4320000" cy="2930694"/>
          </a:xfrm>
        </p:grpSpPr>
        <p:pic>
          <p:nvPicPr>
            <p:cNvPr id="11" name="Imagem 10" descr="Diagrama&#10;&#10;Descrição gerada automaticamente">
              <a:extLst>
                <a:ext uri="{FF2B5EF4-FFF2-40B4-BE49-F238E27FC236}">
                  <a16:creationId xmlns:a16="http://schemas.microsoft.com/office/drawing/2014/main" id="{94ABF0E3-2B22-4ACB-BD18-681C2F482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BED27AC-23F9-452D-A751-6526DE0473A2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PRZYPADEK 2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BA4A9DD3-28BC-4A68-A7BA-44E9493FA2A3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34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A31F326-9B43-4F98-AE69-4612D5611643}"/>
              </a:ext>
            </a:extLst>
          </p:cNvPr>
          <p:cNvGrpSpPr/>
          <p:nvPr/>
        </p:nvGrpSpPr>
        <p:grpSpPr>
          <a:xfrm>
            <a:off x="4656000" y="1687026"/>
            <a:ext cx="4320000" cy="2930694"/>
            <a:chOff x="4683773" y="1687026"/>
            <a:chExt cx="4320000" cy="2930694"/>
          </a:xfrm>
        </p:grpSpPr>
        <p:pic>
          <p:nvPicPr>
            <p:cNvPr id="20" name="Imagem 19" descr="Diagrama&#10;&#10;Descrição gerada automaticamente">
              <a:extLst>
                <a:ext uri="{FF2B5EF4-FFF2-40B4-BE49-F238E27FC236}">
                  <a16:creationId xmlns:a16="http://schemas.microsoft.com/office/drawing/2014/main" id="{D7CABB9D-B515-4791-B685-5BB036E76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72EFD4A8-BE60-434F-9967-684091D48861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PRZYPADEK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0CEC9D07-1EE0-4267-B365-A271A49E6CC2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1643F9E0-E8DF-456C-9EA4-D688EB2383A8}"/>
              </a:ext>
            </a:extLst>
          </p:cNvPr>
          <p:cNvSpPr/>
          <p:nvPr/>
        </p:nvSpPr>
        <p:spPr>
          <a:xfrm>
            <a:off x="4591667" y="1630473"/>
            <a:ext cx="4504212" cy="3048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l-PL"/>
              <a:t>INSTALACJA PODSTAWY DACHOWEJ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19/11/2021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9</a:t>
            </a:fld>
            <a:r>
              <a:rPr lang="pl-PL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3399751" y="752036"/>
            <a:ext cx="2344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Regulowana podstawa dachowa umożliwia regulację kąta w obu kierunkach.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35A1866-F14C-4462-83BF-1C4543801388}"/>
              </a:ext>
            </a:extLst>
          </p:cNvPr>
          <p:cNvGrpSpPr/>
          <p:nvPr/>
        </p:nvGrpSpPr>
        <p:grpSpPr>
          <a:xfrm>
            <a:off x="168000" y="1687026"/>
            <a:ext cx="4320000" cy="2930694"/>
            <a:chOff x="232335" y="1687026"/>
            <a:chExt cx="4320000" cy="2930694"/>
          </a:xfrm>
        </p:grpSpPr>
        <p:pic>
          <p:nvPicPr>
            <p:cNvPr id="9" name="Imagem 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4BE690F1-3CAB-497A-8BAC-333204F20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D0846C5-2502-427E-BAB5-218BBAAFEC50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PRZYPADEK 1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C79D4995-3C55-4451-A405-482090A36652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84111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NNOX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Grill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ll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FX II - Product launch</Template>
  <TotalTime>863</TotalTime>
  <Words>2143</Words>
  <Application>Microsoft Office PowerPoint</Application>
  <PresentationFormat>Affichage à l'écran (16:9)</PresentationFormat>
  <Paragraphs>494</Paragraphs>
  <Slides>68</Slides>
  <Notes>32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5" baseType="lpstr">
      <vt:lpstr>Arial</vt:lpstr>
      <vt:lpstr>Calibri</vt:lpstr>
      <vt:lpstr>Franklin Gothic Medium</vt:lpstr>
      <vt:lpstr>Wingdings</vt:lpstr>
      <vt:lpstr>Wingdings 2</vt:lpstr>
      <vt:lpstr>LENNOX</vt:lpstr>
      <vt:lpstr>think-cell Slide</vt:lpstr>
      <vt:lpstr>    e-Baltic Instrukcja instalacji</vt:lpstr>
      <vt:lpstr>    e-Baltic Instalacja podstawy dachowej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    e-Baltic Instalacja rooftopa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    e-Baltic Sposób okablowania rooftopa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    e-Baltic Instalacja kanałów powietrznych</vt:lpstr>
      <vt:lpstr>e-Baltic</vt:lpstr>
      <vt:lpstr>e-Baltic</vt:lpstr>
      <vt:lpstr>e-Baltic</vt:lpstr>
      <vt:lpstr>e-Baltic</vt:lpstr>
      <vt:lpstr>e-Baltic</vt:lpstr>
      <vt:lpstr>    e-Baltic Rozruch</vt:lpstr>
      <vt:lpstr>e-Baltic</vt:lpstr>
      <vt:lpstr>ZASTRZEŻENIE </vt:lpstr>
      <vt:lpstr>e-Baltic</vt:lpstr>
      <vt:lpstr>DZIĘKUJEMY! </vt:lpstr>
    </vt:vector>
  </TitlesOfParts>
  <Company>LGL FRANCE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Diego Kalume</dc:creator>
  <cp:lastModifiedBy>Segaud, Elodie</cp:lastModifiedBy>
  <cp:revision>1561</cp:revision>
  <dcterms:created xsi:type="dcterms:W3CDTF">2019-11-26T13:10:48Z</dcterms:created>
  <dcterms:modified xsi:type="dcterms:W3CDTF">2021-11-19T15:37:04Z</dcterms:modified>
</cp:coreProperties>
</file>